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6" r:id="rId3"/>
    <p:sldMasterId id="2147484500" r:id="rId4"/>
  </p:sldMasterIdLst>
  <p:notesMasterIdLst>
    <p:notesMasterId r:id="rId39"/>
  </p:notesMasterIdLst>
  <p:sldIdLst>
    <p:sldId id="504" r:id="rId5"/>
    <p:sldId id="524" r:id="rId6"/>
    <p:sldId id="520" r:id="rId7"/>
    <p:sldId id="518" r:id="rId8"/>
    <p:sldId id="567" r:id="rId9"/>
    <p:sldId id="521" r:id="rId10"/>
    <p:sldId id="381" r:id="rId11"/>
    <p:sldId id="484" r:id="rId12"/>
    <p:sldId id="572" r:id="rId13"/>
    <p:sldId id="514" r:id="rId14"/>
    <p:sldId id="576" r:id="rId15"/>
    <p:sldId id="575" r:id="rId16"/>
    <p:sldId id="519" r:id="rId17"/>
    <p:sldId id="577" r:id="rId18"/>
    <p:sldId id="586" r:id="rId19"/>
    <p:sldId id="585" r:id="rId20"/>
    <p:sldId id="466" r:id="rId21"/>
    <p:sldId id="568" r:id="rId22"/>
    <p:sldId id="571" r:id="rId23"/>
    <p:sldId id="580" r:id="rId24"/>
    <p:sldId id="570" r:id="rId25"/>
    <p:sldId id="480" r:id="rId26"/>
    <p:sldId id="479" r:id="rId27"/>
    <p:sldId id="424" r:id="rId28"/>
    <p:sldId id="569" r:id="rId29"/>
    <p:sldId id="541" r:id="rId30"/>
    <p:sldId id="579" r:id="rId31"/>
    <p:sldId id="587" r:id="rId32"/>
    <p:sldId id="578" r:id="rId33"/>
    <p:sldId id="543" r:id="rId34"/>
    <p:sldId id="584" r:id="rId35"/>
    <p:sldId id="589" r:id="rId36"/>
    <p:sldId id="590" r:id="rId37"/>
    <p:sldId id="592" r:id="rId38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479DF580-2350-4205-909F-330A04EE41E6}">
          <p14:sldIdLst>
            <p14:sldId id="504"/>
            <p14:sldId id="524"/>
            <p14:sldId id="520"/>
            <p14:sldId id="518"/>
            <p14:sldId id="567"/>
            <p14:sldId id="521"/>
            <p14:sldId id="381"/>
            <p14:sldId id="484"/>
            <p14:sldId id="572"/>
            <p14:sldId id="514"/>
            <p14:sldId id="576"/>
            <p14:sldId id="575"/>
            <p14:sldId id="519"/>
            <p14:sldId id="577"/>
            <p14:sldId id="586"/>
            <p14:sldId id="585"/>
            <p14:sldId id="466"/>
            <p14:sldId id="568"/>
            <p14:sldId id="571"/>
            <p14:sldId id="580"/>
            <p14:sldId id="570"/>
            <p14:sldId id="480"/>
            <p14:sldId id="479"/>
            <p14:sldId id="424"/>
            <p14:sldId id="569"/>
            <p14:sldId id="541"/>
            <p14:sldId id="579"/>
            <p14:sldId id="587"/>
            <p14:sldId id="578"/>
            <p14:sldId id="543"/>
            <p14:sldId id="584"/>
            <p14:sldId id="589"/>
            <p14:sldId id="590"/>
            <p14:sldId id="5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pos="3749" userDrawn="1">
          <p15:clr>
            <a:srgbClr val="A4A3A4"/>
          </p15:clr>
        </p15:guide>
        <p15:guide id="3" pos="5813" userDrawn="1">
          <p15:clr>
            <a:srgbClr val="A4A3A4"/>
          </p15:clr>
        </p15:guide>
        <p15:guide id="4" orient="horz" pos="1911" userDrawn="1">
          <p15:clr>
            <a:srgbClr val="A4A3A4"/>
          </p15:clr>
        </p15:guide>
        <p15:guide id="5" pos="3114" userDrawn="1">
          <p15:clr>
            <a:srgbClr val="A4A3A4"/>
          </p15:clr>
        </p15:guide>
        <p15:guide id="6" pos="5087" userDrawn="1">
          <p15:clr>
            <a:srgbClr val="A4A3A4"/>
          </p15:clr>
        </p15:guide>
        <p15:guide id="7" pos="2389" userDrawn="1">
          <p15:clr>
            <a:srgbClr val="A4A3A4"/>
          </p15:clr>
        </p15:guide>
        <p15:guide id="8" pos="1776" userDrawn="1">
          <p15:clr>
            <a:srgbClr val="A4A3A4"/>
          </p15:clr>
        </p15:guide>
        <p15:guide id="9" pos="10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4E79"/>
    <a:srgbClr val="FF4909"/>
    <a:srgbClr val="FFE699"/>
    <a:srgbClr val="1F4E79"/>
    <a:srgbClr val="43BFF7"/>
    <a:srgbClr val="FF928B"/>
    <a:srgbClr val="00B0F0"/>
    <a:srgbClr val="282828"/>
    <a:srgbClr val="58EC9F"/>
    <a:srgbClr val="2E5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481" autoAdjust="0"/>
    <p:restoredTop sz="90123" autoAdjust="0"/>
  </p:normalViewPr>
  <p:slideViewPr>
    <p:cSldViewPr snapToGrid="0">
      <p:cViewPr varScale="1">
        <p:scale>
          <a:sx n="100" d="100"/>
          <a:sy n="100" d="100"/>
        </p:scale>
        <p:origin x="1528" y="176"/>
      </p:cViewPr>
      <p:guideLst>
        <p:guide orient="horz" pos="2614"/>
        <p:guide pos="3749"/>
        <p:guide pos="5813"/>
        <p:guide orient="horz" pos="1911"/>
        <p:guide pos="3114"/>
        <p:guide pos="5087"/>
        <p:guide pos="2389"/>
        <p:guide pos="1776"/>
        <p:guide pos="1073"/>
      </p:guideLst>
    </p:cSldViewPr>
  </p:slideViewPr>
  <p:outlineViewPr>
    <p:cViewPr>
      <p:scale>
        <a:sx n="33" d="100"/>
        <a:sy n="33" d="100"/>
      </p:scale>
      <p:origin x="0" y="-2901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6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76cc895179c80c0/Documents/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v-S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sv-SE" dirty="0"/>
              <a:t>MHZ and </a:t>
            </a:r>
            <a:r>
              <a:rPr lang="sv-SE" dirty="0" err="1"/>
              <a:t>Cores</a:t>
            </a:r>
            <a:r>
              <a:rPr lang="sv-SE" dirty="0"/>
              <a:t> per </a:t>
            </a:r>
            <a:r>
              <a:rPr lang="sv-SE" dirty="0" err="1"/>
              <a:t>year</a:t>
            </a:r>
            <a:endParaRPr lang="sv-SE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sv-SE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Mhz</c:v>
                </c:pt>
              </c:strCache>
            </c:strRef>
          </c:tx>
          <c:spPr>
            <a:ln w="34925" cap="rnd">
              <a:solidFill>
                <a:srgbClr val="43BFF7"/>
              </a:solidFill>
              <a:round/>
            </a:ln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43BFF7"/>
                </a:solidFill>
                <a:round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Sheet1!$B$2:$B$21</c:f>
              <c:numCache>
                <c:formatCode>General</c:formatCode>
                <c:ptCount val="20"/>
                <c:pt idx="0">
                  <c:v>200</c:v>
                </c:pt>
                <c:pt idx="1">
                  <c:v>300</c:v>
                </c:pt>
                <c:pt idx="2">
                  <c:v>400</c:v>
                </c:pt>
                <c:pt idx="3">
                  <c:v>500</c:v>
                </c:pt>
                <c:pt idx="4">
                  <c:v>1000</c:v>
                </c:pt>
                <c:pt idx="5">
                  <c:v>1800</c:v>
                </c:pt>
                <c:pt idx="6">
                  <c:v>2530</c:v>
                </c:pt>
                <c:pt idx="7">
                  <c:v>3200</c:v>
                </c:pt>
                <c:pt idx="8">
                  <c:v>3600</c:v>
                </c:pt>
                <c:pt idx="9">
                  <c:v>2200</c:v>
                </c:pt>
                <c:pt idx="10">
                  <c:v>2930</c:v>
                </c:pt>
                <c:pt idx="11">
                  <c:v>3000</c:v>
                </c:pt>
                <c:pt idx="12">
                  <c:v>3200</c:v>
                </c:pt>
                <c:pt idx="13">
                  <c:v>3330</c:v>
                </c:pt>
                <c:pt idx="14">
                  <c:v>3330</c:v>
                </c:pt>
                <c:pt idx="15">
                  <c:v>3150</c:v>
                </c:pt>
                <c:pt idx="16">
                  <c:v>3200</c:v>
                </c:pt>
                <c:pt idx="17">
                  <c:v>3150</c:v>
                </c:pt>
                <c:pt idx="18">
                  <c:v>3150</c:v>
                </c:pt>
                <c:pt idx="19">
                  <c:v>3150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7E3-4D5E-9732-4B4F76313D0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65612696"/>
        <c:axId val="365615048"/>
      </c:scatterChart>
      <c:scatterChart>
        <c:scatterStyle val="lineMarker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Cores</c:v>
                </c:pt>
              </c:strCache>
            </c:strRef>
          </c:tx>
          <c:spPr>
            <a:ln w="34925" cap="rnd">
              <a:solidFill>
                <a:srgbClr val="DB5151"/>
              </a:solidFill>
              <a:round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rgbClr val="DB5151"/>
                </a:solidFill>
                <a:round/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sv-SE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xVal>
            <c:numRef>
              <c:f>Sheet1!$A$2:$A$21</c:f>
              <c:numCache>
                <c:formatCode>General</c:formatCode>
                <c:ptCount val="20"/>
                <c:pt idx="0">
                  <c:v>1995</c:v>
                </c:pt>
                <c:pt idx="1">
                  <c:v>1997</c:v>
                </c:pt>
                <c:pt idx="2">
                  <c:v>1998</c:v>
                </c:pt>
                <c:pt idx="3">
                  <c:v>1999</c:v>
                </c:pt>
                <c:pt idx="4">
                  <c:v>2000</c:v>
                </c:pt>
                <c:pt idx="5">
                  <c:v>2001</c:v>
                </c:pt>
                <c:pt idx="6">
                  <c:v>2002</c:v>
                </c:pt>
                <c:pt idx="7">
                  <c:v>2003</c:v>
                </c:pt>
                <c:pt idx="8">
                  <c:v>2004</c:v>
                </c:pt>
                <c:pt idx="9">
                  <c:v>2005</c:v>
                </c:pt>
                <c:pt idx="10">
                  <c:v>2006</c:v>
                </c:pt>
                <c:pt idx="11">
                  <c:v>2007</c:v>
                </c:pt>
                <c:pt idx="12">
                  <c:v>2008</c:v>
                </c:pt>
                <c:pt idx="13">
                  <c:v>2009</c:v>
                </c:pt>
                <c:pt idx="14">
                  <c:v>2010</c:v>
                </c:pt>
                <c:pt idx="15">
                  <c:v>2011</c:v>
                </c:pt>
                <c:pt idx="16">
                  <c:v>2012</c:v>
                </c:pt>
                <c:pt idx="17">
                  <c:v>2013</c:v>
                </c:pt>
                <c:pt idx="18">
                  <c:v>2014</c:v>
                </c:pt>
                <c:pt idx="19">
                  <c:v>2015</c:v>
                </c:pt>
              </c:numCache>
            </c:numRef>
          </c:xVal>
          <c:yVal>
            <c:numRef>
              <c:f>Sheet1!$C$2:$C$21</c:f>
              <c:numCache>
                <c:formatCode>General</c:formatCode>
                <c:ptCount val="20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2</c:v>
                </c:pt>
                <c:pt idx="10">
                  <c:v>2</c:v>
                </c:pt>
                <c:pt idx="11">
                  <c:v>4</c:v>
                </c:pt>
                <c:pt idx="12">
                  <c:v>4</c:v>
                </c:pt>
                <c:pt idx="13">
                  <c:v>8</c:v>
                </c:pt>
                <c:pt idx="14">
                  <c:v>8</c:v>
                </c:pt>
                <c:pt idx="15">
                  <c:v>16</c:v>
                </c:pt>
                <c:pt idx="16">
                  <c:v>16</c:v>
                </c:pt>
                <c:pt idx="17">
                  <c:v>32</c:v>
                </c:pt>
                <c:pt idx="18">
                  <c:v>32</c:v>
                </c:pt>
                <c:pt idx="19">
                  <c:v>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7E3-4D5E-9732-4B4F76313D0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65613088"/>
        <c:axId val="365615440"/>
      </c:scatterChart>
      <c:valAx>
        <c:axId val="3656126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5048"/>
        <c:crosses val="autoZero"/>
        <c:crossBetween val="midCat"/>
        <c:majorUnit val="1"/>
      </c:valAx>
      <c:valAx>
        <c:axId val="365615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2696"/>
        <c:crosses val="autoZero"/>
        <c:crossBetween val="midCat"/>
      </c:valAx>
      <c:valAx>
        <c:axId val="365615440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v-SE"/>
          </a:p>
        </c:txPr>
        <c:crossAx val="365613088"/>
        <c:crosses val="max"/>
        <c:crossBetween val="midCat"/>
      </c:valAx>
      <c:valAx>
        <c:axId val="365613088"/>
        <c:scaling>
          <c:orientation val="minMax"/>
          <c:max val="2016"/>
          <c:min val="1994"/>
        </c:scaling>
        <c:delete val="1"/>
        <c:axPos val="b"/>
        <c:numFmt formatCode="General" sourceLinked="1"/>
        <c:majorTickMark val="none"/>
        <c:minorTickMark val="none"/>
        <c:tickLblPos val="nextTo"/>
        <c:crossAx val="365615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sv-SE"/>
        </a:p>
      </c:txPr>
    </c:legend>
    <c:plotVisOnly val="1"/>
    <c:dispBlanksAs val="gap"/>
    <c:showDLblsOverMax val="0"/>
  </c:chart>
  <c:spPr>
    <a:solidFill>
      <a:schemeClr val="bg1">
        <a:lumMod val="85000"/>
        <a:lumOff val="15000"/>
      </a:schemeClr>
    </a:solidFill>
    <a:ln>
      <a:noFill/>
    </a:ln>
    <a:effectLst/>
  </c:spPr>
  <c:txPr>
    <a:bodyPr/>
    <a:lstStyle/>
    <a:p>
      <a:pPr>
        <a:defRPr/>
      </a:pPr>
      <a:endParaRPr lang="sv-S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EE6A8-7E37-4A55-A586-C8FFB78609B1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B16A6-5F47-4FA9-BA4D-2BDC853A44B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90119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DB16A6-5F47-4FA9-BA4D-2BDC853A44B1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4284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14710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2134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17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8737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21389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B16A6-5F47-4FA9-BA4D-2BDC853A44B1}" type="slidenum">
              <a:rPr lang="sv-SE" smtClean="0"/>
              <a:t>23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48407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37024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57460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97172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55964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264119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08801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570180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941927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695429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69265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4778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87375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453582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82639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17271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00012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9891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810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3543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1254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9914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0601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10812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77" r:id="rId1"/>
    <p:sldLayoutId id="2147484478" r:id="rId2"/>
    <p:sldLayoutId id="2147484479" r:id="rId3"/>
    <p:sldLayoutId id="2147484480" r:id="rId4"/>
    <p:sldLayoutId id="2147484481" r:id="rId5"/>
    <p:sldLayoutId id="2147484482" r:id="rId6"/>
    <p:sldLayoutId id="2147484483" r:id="rId7"/>
    <p:sldLayoutId id="2147484484" r:id="rId8"/>
    <p:sldLayoutId id="2147484485" r:id="rId9"/>
    <p:sldLayoutId id="2147484486" r:id="rId10"/>
    <p:sldLayoutId id="21474844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3EE0-2569-4F58-A582-E56ADACD7068}" type="datetimeFigureOut">
              <a:rPr lang="sv-SE" smtClean="0"/>
              <a:t>2021-10-21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2D7B3-7BAE-4999-9CF9-F4C8AE3F788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726405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501" r:id="rId1"/>
    <p:sldLayoutId id="2147484502" r:id="rId2"/>
    <p:sldLayoutId id="2147484503" r:id="rId3"/>
    <p:sldLayoutId id="2147484504" r:id="rId4"/>
    <p:sldLayoutId id="2147484505" r:id="rId5"/>
    <p:sldLayoutId id="2147484506" r:id="rId6"/>
    <p:sldLayoutId id="2147484507" r:id="rId7"/>
    <p:sldLayoutId id="2147484508" r:id="rId8"/>
    <p:sldLayoutId id="2147484509" r:id="rId9"/>
    <p:sldLayoutId id="2147484510" r:id="rId10"/>
    <p:sldLayoutId id="21474845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0" y="0"/>
            <a:ext cx="12192000" cy="383170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9753" y="4076206"/>
            <a:ext cx="12192000" cy="9067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r>
              <a:rPr kumimoji="0" lang="sv-SE" sz="36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</a:rPr>
              <a:t>Roger Johansson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02244" y="4872092"/>
            <a:ext cx="52525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Proto.Actor</a:t>
            </a: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and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Akka.NET</a:t>
            </a: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Founder</a:t>
            </a:r>
            <a:b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Twitter: @rogeralsing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Github</a:t>
            </a: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rogeralsing</a:t>
            </a:r>
            <a:endParaRPr kumimoji="0" lang="sv-SE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Mail: </a:t>
            </a:r>
            <a:r>
              <a:rPr kumimoji="0" lang="sv-SE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roger@asynkron.se</a:t>
            </a:r>
            <a:endParaRPr kumimoji="0" lang="sv-SE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A134EA3-EDB3-644C-A3AF-B39A833B2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4888"/>
            <a:ext cx="10515600" cy="1421928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v-SE" sz="9600" b="1" dirty="0" err="1">
                <a:latin typeface="Lobster Two" panose="02000506000000020003" pitchFamily="50" charset="0"/>
                <a:ea typeface="+mn-ea"/>
                <a:cs typeface="+mn-cs"/>
              </a:rPr>
              <a:t>Actor</a:t>
            </a:r>
            <a:r>
              <a:rPr lang="sv-SE" sz="9600" b="1" dirty="0">
                <a:latin typeface="Lobster Two" panose="02000506000000020003" pitchFamily="50" charset="0"/>
                <a:ea typeface="+mn-ea"/>
                <a:cs typeface="+mn-cs"/>
              </a:rPr>
              <a:t> </a:t>
            </a:r>
            <a:r>
              <a:rPr lang="sv-SE" sz="9600" b="1" dirty="0" err="1">
                <a:latin typeface="Lobster Two" panose="02000506000000020003" pitchFamily="50" charset="0"/>
                <a:ea typeface="+mn-ea"/>
                <a:cs typeface="+mn-cs"/>
              </a:rPr>
              <a:t>Model</a:t>
            </a:r>
            <a:endParaRPr lang="sv-SE" sz="9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3228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282828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grpSp>
        <p:nvGrpSpPr>
          <p:cNvPr id="45" name="Group 44"/>
          <p:cNvGrpSpPr/>
          <p:nvPr/>
        </p:nvGrpSpPr>
        <p:grpSpPr>
          <a:xfrm>
            <a:off x="8879721" y="4252465"/>
            <a:ext cx="3071622" cy="2397639"/>
            <a:chOff x="1395811" y="4294303"/>
            <a:chExt cx="3071622" cy="2397639"/>
          </a:xfrm>
        </p:grpSpPr>
        <p:sp>
          <p:nvSpPr>
            <p:cNvPr id="46" name="Oval 45"/>
            <p:cNvSpPr/>
            <p:nvPr/>
          </p:nvSpPr>
          <p:spPr>
            <a:xfrm>
              <a:off x="1395811" y="5597660"/>
              <a:ext cx="3071622" cy="1094282"/>
            </a:xfrm>
            <a:prstGeom prst="ellipse">
              <a:avLst/>
            </a:prstGeom>
            <a:solidFill>
              <a:sysClr val="windowText" lastClr="000000">
                <a:alpha val="27000"/>
              </a:sysClr>
            </a:solidFill>
            <a:ln w="12700" cap="flat" cmpd="sng" algn="ctr">
              <a:noFill/>
              <a:prstDash val="solid"/>
              <a:miter lim="800000"/>
            </a:ln>
            <a:effectLst>
              <a:softEdge rad="3175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sv-SE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8752" y="4294303"/>
              <a:ext cx="1457070" cy="1883827"/>
            </a:xfrm>
            <a:prstGeom prst="rect">
              <a:avLst/>
            </a:prstGeom>
          </p:spPr>
        </p:pic>
      </p:grpSp>
      <p:sp>
        <p:nvSpPr>
          <p:cNvPr id="132" name="Freeform 131"/>
          <p:cNvSpPr/>
          <p:nvPr/>
        </p:nvSpPr>
        <p:spPr>
          <a:xfrm>
            <a:off x="4671698" y="579860"/>
            <a:ext cx="2613089" cy="2613088"/>
          </a:xfrm>
          <a:custGeom>
            <a:avLst/>
            <a:gdLst>
              <a:gd name="connsiteX0" fmla="*/ 675551 w 2613089"/>
              <a:gd name="connsiteY0" fmla="*/ 2336863 h 2613088"/>
              <a:gd name="connsiteX1" fmla="*/ 927753 w 2613089"/>
              <a:gd name="connsiteY1" fmla="*/ 2336863 h 2613088"/>
              <a:gd name="connsiteX2" fmla="*/ 801652 w 2613089"/>
              <a:gd name="connsiteY2" fmla="*/ 2613088 h 2613088"/>
              <a:gd name="connsiteX3" fmla="*/ 1012145 w 2613089"/>
              <a:gd name="connsiteY3" fmla="*/ 2336862 h 2613088"/>
              <a:gd name="connsiteX4" fmla="*/ 1264347 w 2613089"/>
              <a:gd name="connsiteY4" fmla="*/ 2336862 h 2613088"/>
              <a:gd name="connsiteX5" fmla="*/ 1138246 w 2613089"/>
              <a:gd name="connsiteY5" fmla="*/ 2613087 h 2613088"/>
              <a:gd name="connsiteX6" fmla="*/ 1685333 w 2613089"/>
              <a:gd name="connsiteY6" fmla="*/ 2336861 h 2613088"/>
              <a:gd name="connsiteX7" fmla="*/ 1937535 w 2613089"/>
              <a:gd name="connsiteY7" fmla="*/ 2336861 h 2613088"/>
              <a:gd name="connsiteX8" fmla="*/ 1811434 w 2613089"/>
              <a:gd name="connsiteY8" fmla="*/ 2613086 h 2613088"/>
              <a:gd name="connsiteX9" fmla="*/ 1348739 w 2613089"/>
              <a:gd name="connsiteY9" fmla="*/ 2336860 h 2613088"/>
              <a:gd name="connsiteX10" fmla="*/ 1600941 w 2613089"/>
              <a:gd name="connsiteY10" fmla="*/ 2336860 h 2613088"/>
              <a:gd name="connsiteX11" fmla="*/ 1474840 w 2613089"/>
              <a:gd name="connsiteY11" fmla="*/ 2613085 h 2613088"/>
              <a:gd name="connsiteX12" fmla="*/ 2336864 w 2613089"/>
              <a:gd name="connsiteY12" fmla="*/ 1685332 h 2613088"/>
              <a:gd name="connsiteX13" fmla="*/ 2613089 w 2613089"/>
              <a:gd name="connsiteY13" fmla="*/ 1811433 h 2613088"/>
              <a:gd name="connsiteX14" fmla="*/ 2336864 w 2613089"/>
              <a:gd name="connsiteY14" fmla="*/ 1937534 h 2613088"/>
              <a:gd name="connsiteX15" fmla="*/ 276227 w 2613089"/>
              <a:gd name="connsiteY15" fmla="*/ 1685332 h 2613088"/>
              <a:gd name="connsiteX16" fmla="*/ 276227 w 2613089"/>
              <a:gd name="connsiteY16" fmla="*/ 1937534 h 2613088"/>
              <a:gd name="connsiteX17" fmla="*/ 2 w 2613089"/>
              <a:gd name="connsiteY17" fmla="*/ 1811433 h 2613088"/>
              <a:gd name="connsiteX18" fmla="*/ 2336863 w 2613089"/>
              <a:gd name="connsiteY18" fmla="*/ 1348738 h 2613088"/>
              <a:gd name="connsiteX19" fmla="*/ 2613088 w 2613089"/>
              <a:gd name="connsiteY19" fmla="*/ 1474839 h 2613088"/>
              <a:gd name="connsiteX20" fmla="*/ 2336863 w 2613089"/>
              <a:gd name="connsiteY20" fmla="*/ 1600940 h 2613088"/>
              <a:gd name="connsiteX21" fmla="*/ 276228 w 2613089"/>
              <a:gd name="connsiteY21" fmla="*/ 1348738 h 2613088"/>
              <a:gd name="connsiteX22" fmla="*/ 276228 w 2613089"/>
              <a:gd name="connsiteY22" fmla="*/ 1600940 h 2613088"/>
              <a:gd name="connsiteX23" fmla="*/ 3 w 2613089"/>
              <a:gd name="connsiteY23" fmla="*/ 1474839 h 2613088"/>
              <a:gd name="connsiteX24" fmla="*/ 2336861 w 2613089"/>
              <a:gd name="connsiteY24" fmla="*/ 1012144 h 2613088"/>
              <a:gd name="connsiteX25" fmla="*/ 2613086 w 2613089"/>
              <a:gd name="connsiteY25" fmla="*/ 1138245 h 2613088"/>
              <a:gd name="connsiteX26" fmla="*/ 2336861 w 2613089"/>
              <a:gd name="connsiteY26" fmla="*/ 1264346 h 2613088"/>
              <a:gd name="connsiteX27" fmla="*/ 276226 w 2613089"/>
              <a:gd name="connsiteY27" fmla="*/ 1012144 h 2613088"/>
              <a:gd name="connsiteX28" fmla="*/ 276226 w 2613089"/>
              <a:gd name="connsiteY28" fmla="*/ 1264346 h 2613088"/>
              <a:gd name="connsiteX29" fmla="*/ 1 w 2613089"/>
              <a:gd name="connsiteY29" fmla="*/ 1138245 h 2613088"/>
              <a:gd name="connsiteX30" fmla="*/ 2336862 w 2613089"/>
              <a:gd name="connsiteY30" fmla="*/ 675550 h 2613088"/>
              <a:gd name="connsiteX31" fmla="*/ 2613087 w 2613089"/>
              <a:gd name="connsiteY31" fmla="*/ 801651 h 2613088"/>
              <a:gd name="connsiteX32" fmla="*/ 2336862 w 2613089"/>
              <a:gd name="connsiteY32" fmla="*/ 927752 h 2613088"/>
              <a:gd name="connsiteX33" fmla="*/ 276225 w 2613089"/>
              <a:gd name="connsiteY33" fmla="*/ 675550 h 2613088"/>
              <a:gd name="connsiteX34" fmla="*/ 276225 w 2613089"/>
              <a:gd name="connsiteY34" fmla="*/ 927752 h 2613088"/>
              <a:gd name="connsiteX35" fmla="*/ 0 w 2613089"/>
              <a:gd name="connsiteY35" fmla="*/ 801651 h 2613088"/>
              <a:gd name="connsiteX36" fmla="*/ 1138246 w 2613089"/>
              <a:gd name="connsiteY36" fmla="*/ 3 h 2613088"/>
              <a:gd name="connsiteX37" fmla="*/ 1264347 w 2613089"/>
              <a:gd name="connsiteY37" fmla="*/ 276229 h 2613088"/>
              <a:gd name="connsiteX38" fmla="*/ 1012145 w 2613089"/>
              <a:gd name="connsiteY38" fmla="*/ 276229 h 2613088"/>
              <a:gd name="connsiteX39" fmla="*/ 801652 w 2613089"/>
              <a:gd name="connsiteY39" fmla="*/ 2 h 2613088"/>
              <a:gd name="connsiteX40" fmla="*/ 927753 w 2613089"/>
              <a:gd name="connsiteY40" fmla="*/ 276227 h 2613088"/>
              <a:gd name="connsiteX41" fmla="*/ 675551 w 2613089"/>
              <a:gd name="connsiteY41" fmla="*/ 276227 h 2613088"/>
              <a:gd name="connsiteX42" fmla="*/ 1474840 w 2613089"/>
              <a:gd name="connsiteY42" fmla="*/ 1 h 2613088"/>
              <a:gd name="connsiteX43" fmla="*/ 1600941 w 2613089"/>
              <a:gd name="connsiteY43" fmla="*/ 276227 h 2613088"/>
              <a:gd name="connsiteX44" fmla="*/ 1348739 w 2613089"/>
              <a:gd name="connsiteY44" fmla="*/ 276227 h 2613088"/>
              <a:gd name="connsiteX45" fmla="*/ 1811434 w 2613089"/>
              <a:gd name="connsiteY45" fmla="*/ 0 h 2613088"/>
              <a:gd name="connsiteX46" fmla="*/ 1937535 w 2613089"/>
              <a:gd name="connsiteY46" fmla="*/ 276226 h 2613088"/>
              <a:gd name="connsiteX47" fmla="*/ 1685333 w 2613089"/>
              <a:gd name="connsiteY47" fmla="*/ 276226 h 2613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613089" h="2613088">
                <a:moveTo>
                  <a:pt x="675551" y="2336863"/>
                </a:moveTo>
                <a:lnTo>
                  <a:pt x="927753" y="2336863"/>
                </a:lnTo>
                <a:lnTo>
                  <a:pt x="801652" y="2613088"/>
                </a:lnTo>
                <a:close/>
                <a:moveTo>
                  <a:pt x="1012145" y="2336862"/>
                </a:moveTo>
                <a:lnTo>
                  <a:pt x="1264347" y="2336862"/>
                </a:lnTo>
                <a:lnTo>
                  <a:pt x="1138246" y="2613087"/>
                </a:lnTo>
                <a:close/>
                <a:moveTo>
                  <a:pt x="1685333" y="2336861"/>
                </a:moveTo>
                <a:lnTo>
                  <a:pt x="1937535" y="2336861"/>
                </a:lnTo>
                <a:lnTo>
                  <a:pt x="1811434" y="2613086"/>
                </a:lnTo>
                <a:close/>
                <a:moveTo>
                  <a:pt x="1348739" y="2336860"/>
                </a:moveTo>
                <a:lnTo>
                  <a:pt x="1600941" y="2336860"/>
                </a:lnTo>
                <a:lnTo>
                  <a:pt x="1474840" y="2613085"/>
                </a:lnTo>
                <a:close/>
                <a:moveTo>
                  <a:pt x="2336864" y="1685332"/>
                </a:moveTo>
                <a:lnTo>
                  <a:pt x="2613089" y="1811433"/>
                </a:lnTo>
                <a:lnTo>
                  <a:pt x="2336864" y="1937534"/>
                </a:lnTo>
                <a:close/>
                <a:moveTo>
                  <a:pt x="276227" y="1685332"/>
                </a:moveTo>
                <a:lnTo>
                  <a:pt x="276227" y="1937534"/>
                </a:lnTo>
                <a:lnTo>
                  <a:pt x="2" y="1811433"/>
                </a:lnTo>
                <a:close/>
                <a:moveTo>
                  <a:pt x="2336863" y="1348738"/>
                </a:moveTo>
                <a:lnTo>
                  <a:pt x="2613088" y="1474839"/>
                </a:lnTo>
                <a:lnTo>
                  <a:pt x="2336863" y="1600940"/>
                </a:lnTo>
                <a:close/>
                <a:moveTo>
                  <a:pt x="276228" y="1348738"/>
                </a:moveTo>
                <a:lnTo>
                  <a:pt x="276228" y="1600940"/>
                </a:lnTo>
                <a:lnTo>
                  <a:pt x="3" y="1474839"/>
                </a:lnTo>
                <a:close/>
                <a:moveTo>
                  <a:pt x="2336861" y="1012144"/>
                </a:moveTo>
                <a:lnTo>
                  <a:pt x="2613086" y="1138245"/>
                </a:lnTo>
                <a:lnTo>
                  <a:pt x="2336861" y="1264346"/>
                </a:lnTo>
                <a:close/>
                <a:moveTo>
                  <a:pt x="276226" y="1012144"/>
                </a:moveTo>
                <a:lnTo>
                  <a:pt x="276226" y="1264346"/>
                </a:lnTo>
                <a:lnTo>
                  <a:pt x="1" y="1138245"/>
                </a:lnTo>
                <a:close/>
                <a:moveTo>
                  <a:pt x="2336862" y="675550"/>
                </a:moveTo>
                <a:lnTo>
                  <a:pt x="2613087" y="801651"/>
                </a:lnTo>
                <a:lnTo>
                  <a:pt x="2336862" y="927752"/>
                </a:lnTo>
                <a:close/>
                <a:moveTo>
                  <a:pt x="276225" y="675550"/>
                </a:moveTo>
                <a:lnTo>
                  <a:pt x="276225" y="927752"/>
                </a:lnTo>
                <a:lnTo>
                  <a:pt x="0" y="801651"/>
                </a:lnTo>
                <a:close/>
                <a:moveTo>
                  <a:pt x="1138246" y="3"/>
                </a:moveTo>
                <a:lnTo>
                  <a:pt x="1264347" y="276229"/>
                </a:lnTo>
                <a:lnTo>
                  <a:pt x="1012145" y="276229"/>
                </a:lnTo>
                <a:close/>
                <a:moveTo>
                  <a:pt x="801652" y="2"/>
                </a:moveTo>
                <a:lnTo>
                  <a:pt x="927753" y="276227"/>
                </a:lnTo>
                <a:lnTo>
                  <a:pt x="675551" y="276227"/>
                </a:lnTo>
                <a:close/>
                <a:moveTo>
                  <a:pt x="1474840" y="1"/>
                </a:moveTo>
                <a:lnTo>
                  <a:pt x="1600941" y="276227"/>
                </a:lnTo>
                <a:lnTo>
                  <a:pt x="1348739" y="276227"/>
                </a:lnTo>
                <a:close/>
                <a:moveTo>
                  <a:pt x="1811434" y="0"/>
                </a:moveTo>
                <a:lnTo>
                  <a:pt x="1937535" y="276226"/>
                </a:lnTo>
                <a:lnTo>
                  <a:pt x="1685333" y="276226"/>
                </a:lnTo>
                <a:close/>
              </a:path>
            </a:pathLst>
          </a:custGeom>
          <a:solidFill>
            <a:srgbClr val="FFC021"/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sv-SE"/>
          </a:p>
        </p:txBody>
      </p:sp>
      <p:sp>
        <p:nvSpPr>
          <p:cNvPr id="133" name="Octagon 132"/>
          <p:cNvSpPr/>
          <p:nvPr/>
        </p:nvSpPr>
        <p:spPr>
          <a:xfrm>
            <a:off x="4934661" y="853645"/>
            <a:ext cx="2087162" cy="2063077"/>
          </a:xfrm>
          <a:prstGeom prst="octagon">
            <a:avLst>
              <a:gd name="adj" fmla="val 11713"/>
            </a:avLst>
          </a:prstGeom>
          <a:solidFill>
            <a:srgbClr val="2E2E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4" name="Octagon 16"/>
          <p:cNvSpPr/>
          <p:nvPr/>
        </p:nvSpPr>
        <p:spPr>
          <a:xfrm>
            <a:off x="5176309" y="853645"/>
            <a:ext cx="1845514" cy="2063077"/>
          </a:xfrm>
          <a:custGeom>
            <a:avLst/>
            <a:gdLst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087162"/>
              <a:gd name="connsiteY0" fmla="*/ 241648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8" fmla="*/ 0 w 2087162"/>
              <a:gd name="connsiteY8" fmla="*/ 241648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480016"/>
              <a:gd name="connsiteY0" fmla="*/ 573541 h 2063077"/>
              <a:gd name="connsiteX1" fmla="*/ 634502 w 2480016"/>
              <a:gd name="connsiteY1" fmla="*/ 0 h 2063077"/>
              <a:gd name="connsiteX2" fmla="*/ 2238368 w 2480016"/>
              <a:gd name="connsiteY2" fmla="*/ 0 h 2063077"/>
              <a:gd name="connsiteX3" fmla="*/ 2480016 w 2480016"/>
              <a:gd name="connsiteY3" fmla="*/ 241648 h 2063077"/>
              <a:gd name="connsiteX4" fmla="*/ 2480016 w 2480016"/>
              <a:gd name="connsiteY4" fmla="*/ 1821429 h 2063077"/>
              <a:gd name="connsiteX5" fmla="*/ 2238368 w 2480016"/>
              <a:gd name="connsiteY5" fmla="*/ 2063077 h 2063077"/>
              <a:gd name="connsiteX6" fmla="*/ 634502 w 2480016"/>
              <a:gd name="connsiteY6" fmla="*/ 2063077 h 2063077"/>
              <a:gd name="connsiteX7" fmla="*/ 392854 w 2480016"/>
              <a:gd name="connsiteY7" fmla="*/ 1821429 h 2063077"/>
              <a:gd name="connsiteX8" fmla="*/ 0 w 2480016"/>
              <a:gd name="connsiteY8" fmla="*/ 573541 h 2063077"/>
              <a:gd name="connsiteX0" fmla="*/ 0 w 2087162"/>
              <a:gd name="connsiteY0" fmla="*/ 1821429 h 2063077"/>
              <a:gd name="connsiteX1" fmla="*/ 241648 w 2087162"/>
              <a:gd name="connsiteY1" fmla="*/ 0 h 2063077"/>
              <a:gd name="connsiteX2" fmla="*/ 1845514 w 2087162"/>
              <a:gd name="connsiteY2" fmla="*/ 0 h 2063077"/>
              <a:gd name="connsiteX3" fmla="*/ 2087162 w 2087162"/>
              <a:gd name="connsiteY3" fmla="*/ 241648 h 2063077"/>
              <a:gd name="connsiteX4" fmla="*/ 2087162 w 2087162"/>
              <a:gd name="connsiteY4" fmla="*/ 1821429 h 2063077"/>
              <a:gd name="connsiteX5" fmla="*/ 1845514 w 2087162"/>
              <a:gd name="connsiteY5" fmla="*/ 2063077 h 2063077"/>
              <a:gd name="connsiteX6" fmla="*/ 241648 w 2087162"/>
              <a:gd name="connsiteY6" fmla="*/ 2063077 h 2063077"/>
              <a:gd name="connsiteX7" fmla="*/ 0 w 2087162"/>
              <a:gd name="connsiteY7" fmla="*/ 1821429 h 2063077"/>
              <a:gd name="connsiteX0" fmla="*/ 0 w 2087162"/>
              <a:gd name="connsiteY0" fmla="*/ 1821429 h 2063077"/>
              <a:gd name="connsiteX1" fmla="*/ 1845514 w 2087162"/>
              <a:gd name="connsiteY1" fmla="*/ 0 h 2063077"/>
              <a:gd name="connsiteX2" fmla="*/ 2087162 w 2087162"/>
              <a:gd name="connsiteY2" fmla="*/ 241648 h 2063077"/>
              <a:gd name="connsiteX3" fmla="*/ 2087162 w 2087162"/>
              <a:gd name="connsiteY3" fmla="*/ 1821429 h 2063077"/>
              <a:gd name="connsiteX4" fmla="*/ 1845514 w 2087162"/>
              <a:gd name="connsiteY4" fmla="*/ 2063077 h 2063077"/>
              <a:gd name="connsiteX5" fmla="*/ 241648 w 2087162"/>
              <a:gd name="connsiteY5" fmla="*/ 2063077 h 2063077"/>
              <a:gd name="connsiteX6" fmla="*/ 0 w 2087162"/>
              <a:gd name="connsiteY6" fmla="*/ 1821429 h 2063077"/>
              <a:gd name="connsiteX0" fmla="*/ 0 w 1845514"/>
              <a:gd name="connsiteY0" fmla="*/ 2063077 h 2063077"/>
              <a:gd name="connsiteX1" fmla="*/ 1603866 w 1845514"/>
              <a:gd name="connsiteY1" fmla="*/ 0 h 2063077"/>
              <a:gd name="connsiteX2" fmla="*/ 1845514 w 1845514"/>
              <a:gd name="connsiteY2" fmla="*/ 241648 h 2063077"/>
              <a:gd name="connsiteX3" fmla="*/ 1845514 w 1845514"/>
              <a:gd name="connsiteY3" fmla="*/ 1821429 h 2063077"/>
              <a:gd name="connsiteX4" fmla="*/ 1603866 w 1845514"/>
              <a:gd name="connsiteY4" fmla="*/ 2063077 h 2063077"/>
              <a:gd name="connsiteX5" fmla="*/ 0 w 1845514"/>
              <a:gd name="connsiteY5" fmla="*/ 2063077 h 206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5514" h="2063077">
                <a:moveTo>
                  <a:pt x="0" y="2063077"/>
                </a:moveTo>
                <a:lnTo>
                  <a:pt x="1603866" y="0"/>
                </a:lnTo>
                <a:lnTo>
                  <a:pt x="1845514" y="241648"/>
                </a:lnTo>
                <a:lnTo>
                  <a:pt x="1845514" y="1821429"/>
                </a:lnTo>
                <a:lnTo>
                  <a:pt x="1603866" y="2063077"/>
                </a:lnTo>
                <a:lnTo>
                  <a:pt x="0" y="2063077"/>
                </a:lnTo>
                <a:close/>
              </a:path>
            </a:pathLst>
          </a:cu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5" name="Oval 134"/>
          <p:cNvSpPr/>
          <p:nvPr/>
        </p:nvSpPr>
        <p:spPr>
          <a:xfrm>
            <a:off x="5176309" y="1062791"/>
            <a:ext cx="178213" cy="178213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28" name="Rounded Rectangle 127"/>
          <p:cNvSpPr/>
          <p:nvPr/>
        </p:nvSpPr>
        <p:spPr>
          <a:xfrm>
            <a:off x="5265415" y="1176571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129" name="Rounded Rectangle 128"/>
          <p:cNvSpPr/>
          <p:nvPr/>
        </p:nvSpPr>
        <p:spPr>
          <a:xfrm>
            <a:off x="6007032" y="1176571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sp>
        <p:nvSpPr>
          <p:cNvPr id="130" name="Rounded Rectangle 129"/>
          <p:cNvSpPr/>
          <p:nvPr/>
        </p:nvSpPr>
        <p:spPr>
          <a:xfrm>
            <a:off x="5265415" y="1918520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sp>
        <p:nvSpPr>
          <p:cNvPr id="131" name="Rounded Rectangle 130"/>
          <p:cNvSpPr/>
          <p:nvPr/>
        </p:nvSpPr>
        <p:spPr>
          <a:xfrm>
            <a:off x="6007032" y="1918520"/>
            <a:ext cx="674942" cy="675274"/>
          </a:xfrm>
          <a:prstGeom prst="roundRect">
            <a:avLst>
              <a:gd name="adj" fmla="val 6176"/>
            </a:avLst>
          </a:prstGeom>
          <a:solidFill>
            <a:schemeClr val="accent1">
              <a:lumMod val="75000"/>
              <a:alpha val="5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>
              <a:solidFill>
                <a:schemeClr val="lt1">
                  <a:alpha val="20000"/>
                </a:schemeClr>
              </a:solidFill>
            </a:endParaRPr>
          </a:p>
        </p:txBody>
      </p:sp>
      <p:cxnSp>
        <p:nvCxnSpPr>
          <p:cNvPr id="58" name="Straight Connector 57"/>
          <p:cNvCxnSpPr>
            <a:stCxn id="85" idx="4"/>
            <a:endCxn id="77" idx="0"/>
          </p:cNvCxnSpPr>
          <p:nvPr/>
        </p:nvCxnSpPr>
        <p:spPr>
          <a:xfrm flipH="1">
            <a:off x="5583138" y="1652922"/>
            <a:ext cx="7932" cy="42985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85" idx="5"/>
            <a:endCxn id="78" idx="1"/>
          </p:cNvCxnSpPr>
          <p:nvPr/>
        </p:nvCxnSpPr>
        <p:spPr>
          <a:xfrm>
            <a:off x="5691621" y="1611273"/>
            <a:ext cx="557587" cy="53163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>
            <a:off x="5440938" y="208277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78" name="Oval 77"/>
          <p:cNvSpPr/>
          <p:nvPr/>
        </p:nvSpPr>
        <p:spPr>
          <a:xfrm>
            <a:off x="6207559" y="2101256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4" name="Straight Connector 83"/>
          <p:cNvCxnSpPr>
            <a:stCxn id="88" idx="2"/>
            <a:endCxn id="85" idx="6"/>
          </p:cNvCxnSpPr>
          <p:nvPr/>
        </p:nvCxnSpPr>
        <p:spPr>
          <a:xfrm flipH="1" flipV="1">
            <a:off x="5733270" y="1510722"/>
            <a:ext cx="329299" cy="1241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>
            <a:off x="5448870" y="136852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6" name="Straight Connector 85"/>
          <p:cNvCxnSpPr>
            <a:stCxn id="88" idx="7"/>
            <a:endCxn id="87" idx="3"/>
          </p:cNvCxnSpPr>
          <p:nvPr/>
        </p:nvCxnSpPr>
        <p:spPr>
          <a:xfrm flipV="1">
            <a:off x="6305320" y="1502465"/>
            <a:ext cx="63116" cy="318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Oval 86"/>
          <p:cNvSpPr/>
          <p:nvPr/>
        </p:nvSpPr>
        <p:spPr>
          <a:xfrm>
            <a:off x="6326787" y="125971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8" name="Oval 87"/>
          <p:cNvSpPr/>
          <p:nvPr/>
        </p:nvSpPr>
        <p:spPr>
          <a:xfrm>
            <a:off x="6062569" y="1492671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0B192B-06CE-F34C-8E4F-E9F33CD9C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54365"/>
            <a:ext cx="10515600" cy="1421928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sv-SE" sz="9600" dirty="0" err="1">
                <a:latin typeface="Lobster" pitchFamily="2" charset="77"/>
              </a:rPr>
              <a:t>Scaling</a:t>
            </a:r>
            <a:r>
              <a:rPr lang="sv-SE" sz="9600" dirty="0">
                <a:latin typeface="Lobster" pitchFamily="2" charset="77"/>
              </a:rPr>
              <a:t> </a:t>
            </a:r>
            <a:r>
              <a:rPr lang="sv-SE" sz="9600" dirty="0" err="1">
                <a:latin typeface="Lobster" pitchFamily="2" charset="77"/>
              </a:rPr>
              <a:t>Up</a:t>
            </a:r>
            <a:endParaRPr lang="sv-SE" sz="9600" dirty="0">
              <a:latin typeface="Lobster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9144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8" grpId="0" animBg="1"/>
      <p:bldP spid="85" grpId="0" animBg="1"/>
      <p:bldP spid="87" grpId="0" animBg="1"/>
      <p:bldP spid="8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995126" y="2966923"/>
            <a:ext cx="83586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Using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Theads</a:t>
            </a:r>
            <a:endParaRPr lang="sv-SE" sz="2400" b="1" i="1" dirty="0">
              <a:solidFill>
                <a:srgbClr val="FFE699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Thread</a:t>
            </a:r>
            <a:r>
              <a:rPr lang="sv-SE" sz="2400" b="1" i="1" dirty="0">
                <a:solidFill>
                  <a:srgbClr val="FFE699"/>
                </a:solidFill>
              </a:rPr>
              <a:t> Pool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TPL – Tasks, Data </a:t>
            </a:r>
            <a:r>
              <a:rPr lang="sv-SE" sz="2400" b="1" i="1" dirty="0" err="1">
                <a:solidFill>
                  <a:srgbClr val="FFE699"/>
                </a:solidFill>
              </a:rPr>
              <a:t>Flow</a:t>
            </a:r>
            <a:endParaRPr lang="sv-SE" sz="2400" b="1" i="1" dirty="0">
              <a:solidFill>
                <a:srgbClr val="FFE699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Channels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Parallell </a:t>
            </a:r>
            <a:r>
              <a:rPr lang="sv-SE" sz="2400" b="1" i="1" dirty="0" err="1">
                <a:solidFill>
                  <a:srgbClr val="FFE699"/>
                </a:solidFill>
              </a:rPr>
              <a:t>Linq</a:t>
            </a:r>
            <a:endParaRPr lang="sv-SE" sz="2400" b="1" i="1" dirty="0">
              <a:solidFill>
                <a:srgbClr val="FFE699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2005640"/>
            <a:ext cx="10515600" cy="646331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4000" b="1" i="1" dirty="0" err="1">
                <a:latin typeface="+mn-lt"/>
                <a:ea typeface="+mn-ea"/>
                <a:cs typeface="+mn-cs"/>
              </a:rPr>
              <a:t>How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do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you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scale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up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in .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net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523217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DCF7D5-BDFA-5B4E-8D65-471D8966E50B}"/>
              </a:ext>
            </a:extLst>
          </p:cNvPr>
          <p:cNvSpPr txBox="1"/>
          <p:nvPr/>
        </p:nvSpPr>
        <p:spPr>
          <a:xfrm>
            <a:off x="838200" y="2577712"/>
            <a:ext cx="10515600" cy="1323439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 err="1">
                <a:latin typeface="+mn-lt"/>
              </a:rPr>
              <a:t>What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happens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when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you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cannot</a:t>
            </a:r>
            <a:r>
              <a:rPr lang="sv-SE" sz="4000" i="1" dirty="0">
                <a:latin typeface="+mn-lt"/>
              </a:rPr>
              <a:t> </a:t>
            </a:r>
          </a:p>
          <a:p>
            <a:r>
              <a:rPr lang="sv-SE" sz="4000" i="1" dirty="0" err="1">
                <a:latin typeface="+mn-lt"/>
              </a:rPr>
              <a:t>scale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up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any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more</a:t>
            </a:r>
            <a:r>
              <a:rPr lang="sv-SE" sz="4000" i="1" dirty="0">
                <a:latin typeface="+mn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71527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rgbClr val="282828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grpSp>
        <p:nvGrpSpPr>
          <p:cNvPr id="125" name="Group 124"/>
          <p:cNvGrpSpPr/>
          <p:nvPr/>
        </p:nvGrpSpPr>
        <p:grpSpPr>
          <a:xfrm>
            <a:off x="4671698" y="579860"/>
            <a:ext cx="2613089" cy="2613088"/>
            <a:chOff x="2500643" y="316321"/>
            <a:chExt cx="2613089" cy="2613088"/>
          </a:xfrm>
        </p:grpSpPr>
        <p:sp>
          <p:nvSpPr>
            <p:cNvPr id="131" name="Freeform 130"/>
            <p:cNvSpPr/>
            <p:nvPr/>
          </p:nvSpPr>
          <p:spPr>
            <a:xfrm>
              <a:off x="2500643" y="316321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32" name="Octagon 131"/>
            <p:cNvSpPr/>
            <p:nvPr/>
          </p:nvSpPr>
          <p:spPr>
            <a:xfrm>
              <a:off x="2763606" y="590106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3" name="Octagon 16"/>
            <p:cNvSpPr/>
            <p:nvPr/>
          </p:nvSpPr>
          <p:spPr>
            <a:xfrm>
              <a:off x="3005254" y="590106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4" name="Oval 133"/>
            <p:cNvSpPr/>
            <p:nvPr/>
          </p:nvSpPr>
          <p:spPr>
            <a:xfrm>
              <a:off x="3005254" y="799252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5265415" y="1176571"/>
            <a:ext cx="1416559" cy="1417223"/>
            <a:chOff x="1753933" y="2029826"/>
            <a:chExt cx="1416559" cy="1417223"/>
          </a:xfrm>
        </p:grpSpPr>
        <p:sp>
          <p:nvSpPr>
            <p:cNvPr id="127" name="Rounded Rectangle 126"/>
            <p:cNvSpPr/>
            <p:nvPr/>
          </p:nvSpPr>
          <p:spPr>
            <a:xfrm>
              <a:off x="1753933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28" name="Rounded Rectangle 127"/>
            <p:cNvSpPr/>
            <p:nvPr/>
          </p:nvSpPr>
          <p:spPr>
            <a:xfrm>
              <a:off x="2495550" y="202982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29" name="Rounded Rectangle 128"/>
            <p:cNvSpPr/>
            <p:nvPr/>
          </p:nvSpPr>
          <p:spPr>
            <a:xfrm>
              <a:off x="1753933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0" name="Rounded Rectangle 129"/>
            <p:cNvSpPr/>
            <p:nvPr/>
          </p:nvSpPr>
          <p:spPr>
            <a:xfrm>
              <a:off x="2495550" y="2771775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cxnSp>
        <p:nvCxnSpPr>
          <p:cNvPr id="57" name="Straight Connector 56"/>
          <p:cNvCxnSpPr>
            <a:stCxn id="84" idx="4"/>
            <a:endCxn id="76" idx="0"/>
          </p:cNvCxnSpPr>
          <p:nvPr/>
        </p:nvCxnSpPr>
        <p:spPr>
          <a:xfrm flipH="1">
            <a:off x="5583138" y="1652922"/>
            <a:ext cx="7932" cy="42985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84" idx="5"/>
            <a:endCxn id="77" idx="1"/>
          </p:cNvCxnSpPr>
          <p:nvPr/>
        </p:nvCxnSpPr>
        <p:spPr>
          <a:xfrm>
            <a:off x="5691621" y="1611273"/>
            <a:ext cx="557587" cy="531632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5440938" y="2082775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77" name="Oval 76"/>
          <p:cNvSpPr/>
          <p:nvPr/>
        </p:nvSpPr>
        <p:spPr>
          <a:xfrm>
            <a:off x="6207559" y="2101256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8012338" y="579860"/>
            <a:ext cx="2613089" cy="2613088"/>
            <a:chOff x="8012338" y="579860"/>
            <a:chExt cx="2613089" cy="2613088"/>
          </a:xfrm>
        </p:grpSpPr>
        <p:sp>
          <p:nvSpPr>
            <p:cNvPr id="141" name="Freeform 140"/>
            <p:cNvSpPr/>
            <p:nvPr/>
          </p:nvSpPr>
          <p:spPr>
            <a:xfrm>
              <a:off x="8012338" y="579860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42" name="Octagon 141"/>
            <p:cNvSpPr/>
            <p:nvPr/>
          </p:nvSpPr>
          <p:spPr>
            <a:xfrm>
              <a:off x="8275301" y="853645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3" name="Octagon 16"/>
            <p:cNvSpPr/>
            <p:nvPr/>
          </p:nvSpPr>
          <p:spPr>
            <a:xfrm>
              <a:off x="8516949" y="853645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44" name="Oval 143"/>
            <p:cNvSpPr/>
            <p:nvPr/>
          </p:nvSpPr>
          <p:spPr>
            <a:xfrm>
              <a:off x="8516949" y="1062791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37" name="Rounded Rectangle 136"/>
            <p:cNvSpPr/>
            <p:nvPr/>
          </p:nvSpPr>
          <p:spPr>
            <a:xfrm>
              <a:off x="8606055" y="1176571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38" name="Rounded Rectangle 137"/>
            <p:cNvSpPr/>
            <p:nvPr/>
          </p:nvSpPr>
          <p:spPr>
            <a:xfrm>
              <a:off x="9347672" y="1176571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39" name="Rounded Rectangle 138"/>
            <p:cNvSpPr/>
            <p:nvPr/>
          </p:nvSpPr>
          <p:spPr>
            <a:xfrm>
              <a:off x="8606055" y="1918520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40" name="Rounded Rectangle 139"/>
            <p:cNvSpPr/>
            <p:nvPr/>
          </p:nvSpPr>
          <p:spPr>
            <a:xfrm>
              <a:off x="9347672" y="1918520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cxnSp>
          <p:nvCxnSpPr>
            <p:cNvPr id="60" name="Straight Connector 59"/>
            <p:cNvCxnSpPr>
              <a:stCxn id="78" idx="4"/>
              <a:endCxn id="79" idx="0"/>
            </p:cNvCxnSpPr>
            <p:nvPr/>
          </p:nvCxnSpPr>
          <p:spPr>
            <a:xfrm flipH="1">
              <a:off x="8936105" y="1651819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stCxn id="78" idx="5"/>
              <a:endCxn id="80" idx="1"/>
            </p:cNvCxnSpPr>
            <p:nvPr/>
          </p:nvCxnSpPr>
          <p:spPr>
            <a:xfrm>
              <a:off x="9050534" y="1610170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78" idx="6"/>
              <a:endCxn id="81" idx="2"/>
            </p:cNvCxnSpPr>
            <p:nvPr/>
          </p:nvCxnSpPr>
          <p:spPr>
            <a:xfrm>
              <a:off x="9092183" y="1509619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Oval 77"/>
            <p:cNvSpPr/>
            <p:nvPr/>
          </p:nvSpPr>
          <p:spPr>
            <a:xfrm>
              <a:off x="8807783" y="1367419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9" name="Oval 78"/>
            <p:cNvSpPr/>
            <p:nvPr/>
          </p:nvSpPr>
          <p:spPr>
            <a:xfrm>
              <a:off x="8793905" y="210125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0" name="Oval 79"/>
            <p:cNvSpPr/>
            <p:nvPr/>
          </p:nvSpPr>
          <p:spPr>
            <a:xfrm>
              <a:off x="9545583" y="209598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1" name="Oval 80"/>
            <p:cNvSpPr/>
            <p:nvPr/>
          </p:nvSpPr>
          <p:spPr>
            <a:xfrm>
              <a:off x="9545583" y="137906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cxnSp>
        <p:nvCxnSpPr>
          <p:cNvPr id="82" name="Straight Connector 81"/>
          <p:cNvCxnSpPr>
            <a:stCxn id="87" idx="2"/>
            <a:endCxn id="84" idx="6"/>
          </p:cNvCxnSpPr>
          <p:nvPr/>
        </p:nvCxnSpPr>
        <p:spPr>
          <a:xfrm flipH="1" flipV="1">
            <a:off x="5733270" y="1510722"/>
            <a:ext cx="329299" cy="1241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Oval 83"/>
          <p:cNvSpPr/>
          <p:nvPr/>
        </p:nvSpPr>
        <p:spPr>
          <a:xfrm>
            <a:off x="5448870" y="1368522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cxnSp>
        <p:nvCxnSpPr>
          <p:cNvPr id="85" name="Straight Connector 84"/>
          <p:cNvCxnSpPr>
            <a:stCxn id="87" idx="7"/>
            <a:endCxn id="86" idx="3"/>
          </p:cNvCxnSpPr>
          <p:nvPr/>
        </p:nvCxnSpPr>
        <p:spPr>
          <a:xfrm flipV="1">
            <a:off x="6305320" y="1502465"/>
            <a:ext cx="63116" cy="3185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Oval 85"/>
          <p:cNvSpPr/>
          <p:nvPr/>
        </p:nvSpPr>
        <p:spPr>
          <a:xfrm>
            <a:off x="6326787" y="1259714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sp>
        <p:nvSpPr>
          <p:cNvPr id="87" name="Oval 86"/>
          <p:cNvSpPr/>
          <p:nvPr/>
        </p:nvSpPr>
        <p:spPr>
          <a:xfrm>
            <a:off x="6062569" y="1492671"/>
            <a:ext cx="284400" cy="284400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endParaRPr lang="sv-SE" sz="1100" b="1" dirty="0"/>
          </a:p>
        </p:txBody>
      </p:sp>
      <p:grpSp>
        <p:nvGrpSpPr>
          <p:cNvPr id="3" name="Group 2"/>
          <p:cNvGrpSpPr/>
          <p:nvPr/>
        </p:nvGrpSpPr>
        <p:grpSpPr>
          <a:xfrm>
            <a:off x="1296785" y="579860"/>
            <a:ext cx="2613089" cy="2613088"/>
            <a:chOff x="1296785" y="579860"/>
            <a:chExt cx="2613089" cy="2613088"/>
          </a:xfrm>
        </p:grpSpPr>
        <p:sp>
          <p:nvSpPr>
            <p:cNvPr id="95" name="Freeform 94"/>
            <p:cNvSpPr/>
            <p:nvPr/>
          </p:nvSpPr>
          <p:spPr>
            <a:xfrm>
              <a:off x="1296785" y="579860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012145 w 2613089"/>
                <a:gd name="connsiteY3" fmla="*/ 2336862 h 2613088"/>
                <a:gd name="connsiteX4" fmla="*/ 1264347 w 2613089"/>
                <a:gd name="connsiteY4" fmla="*/ 2336862 h 2613088"/>
                <a:gd name="connsiteX5" fmla="*/ 1138246 w 2613089"/>
                <a:gd name="connsiteY5" fmla="*/ 2613087 h 2613088"/>
                <a:gd name="connsiteX6" fmla="*/ 1685333 w 2613089"/>
                <a:gd name="connsiteY6" fmla="*/ 2336861 h 2613088"/>
                <a:gd name="connsiteX7" fmla="*/ 1937535 w 2613089"/>
                <a:gd name="connsiteY7" fmla="*/ 2336861 h 2613088"/>
                <a:gd name="connsiteX8" fmla="*/ 1811434 w 2613089"/>
                <a:gd name="connsiteY8" fmla="*/ 2613086 h 2613088"/>
                <a:gd name="connsiteX9" fmla="*/ 1348739 w 2613089"/>
                <a:gd name="connsiteY9" fmla="*/ 2336860 h 2613088"/>
                <a:gd name="connsiteX10" fmla="*/ 1600941 w 2613089"/>
                <a:gd name="connsiteY10" fmla="*/ 2336860 h 2613088"/>
                <a:gd name="connsiteX11" fmla="*/ 1474840 w 2613089"/>
                <a:gd name="connsiteY11" fmla="*/ 2613085 h 2613088"/>
                <a:gd name="connsiteX12" fmla="*/ 2336864 w 2613089"/>
                <a:gd name="connsiteY12" fmla="*/ 1685332 h 2613088"/>
                <a:gd name="connsiteX13" fmla="*/ 2613089 w 2613089"/>
                <a:gd name="connsiteY13" fmla="*/ 1811433 h 2613088"/>
                <a:gd name="connsiteX14" fmla="*/ 2336864 w 2613089"/>
                <a:gd name="connsiteY14" fmla="*/ 1937534 h 2613088"/>
                <a:gd name="connsiteX15" fmla="*/ 276227 w 2613089"/>
                <a:gd name="connsiteY15" fmla="*/ 1685332 h 2613088"/>
                <a:gd name="connsiteX16" fmla="*/ 276227 w 2613089"/>
                <a:gd name="connsiteY16" fmla="*/ 1937534 h 2613088"/>
                <a:gd name="connsiteX17" fmla="*/ 2 w 2613089"/>
                <a:gd name="connsiteY17" fmla="*/ 1811433 h 2613088"/>
                <a:gd name="connsiteX18" fmla="*/ 2336863 w 2613089"/>
                <a:gd name="connsiteY18" fmla="*/ 1348738 h 2613088"/>
                <a:gd name="connsiteX19" fmla="*/ 2613088 w 2613089"/>
                <a:gd name="connsiteY19" fmla="*/ 1474839 h 2613088"/>
                <a:gd name="connsiteX20" fmla="*/ 2336863 w 2613089"/>
                <a:gd name="connsiteY20" fmla="*/ 1600940 h 2613088"/>
                <a:gd name="connsiteX21" fmla="*/ 276228 w 2613089"/>
                <a:gd name="connsiteY21" fmla="*/ 1348738 h 2613088"/>
                <a:gd name="connsiteX22" fmla="*/ 276228 w 2613089"/>
                <a:gd name="connsiteY22" fmla="*/ 1600940 h 2613088"/>
                <a:gd name="connsiteX23" fmla="*/ 3 w 2613089"/>
                <a:gd name="connsiteY23" fmla="*/ 1474839 h 2613088"/>
                <a:gd name="connsiteX24" fmla="*/ 2336861 w 2613089"/>
                <a:gd name="connsiteY24" fmla="*/ 1012144 h 2613088"/>
                <a:gd name="connsiteX25" fmla="*/ 2613086 w 2613089"/>
                <a:gd name="connsiteY25" fmla="*/ 1138245 h 2613088"/>
                <a:gd name="connsiteX26" fmla="*/ 2336861 w 2613089"/>
                <a:gd name="connsiteY26" fmla="*/ 1264346 h 2613088"/>
                <a:gd name="connsiteX27" fmla="*/ 276226 w 2613089"/>
                <a:gd name="connsiteY27" fmla="*/ 1012144 h 2613088"/>
                <a:gd name="connsiteX28" fmla="*/ 276226 w 2613089"/>
                <a:gd name="connsiteY28" fmla="*/ 1264346 h 2613088"/>
                <a:gd name="connsiteX29" fmla="*/ 1 w 2613089"/>
                <a:gd name="connsiteY29" fmla="*/ 1138245 h 2613088"/>
                <a:gd name="connsiteX30" fmla="*/ 2336862 w 2613089"/>
                <a:gd name="connsiteY30" fmla="*/ 675550 h 2613088"/>
                <a:gd name="connsiteX31" fmla="*/ 2613087 w 2613089"/>
                <a:gd name="connsiteY31" fmla="*/ 801651 h 2613088"/>
                <a:gd name="connsiteX32" fmla="*/ 2336862 w 2613089"/>
                <a:gd name="connsiteY32" fmla="*/ 927752 h 2613088"/>
                <a:gd name="connsiteX33" fmla="*/ 276225 w 2613089"/>
                <a:gd name="connsiteY33" fmla="*/ 675550 h 2613088"/>
                <a:gd name="connsiteX34" fmla="*/ 276225 w 2613089"/>
                <a:gd name="connsiteY34" fmla="*/ 927752 h 2613088"/>
                <a:gd name="connsiteX35" fmla="*/ 0 w 2613089"/>
                <a:gd name="connsiteY35" fmla="*/ 801651 h 2613088"/>
                <a:gd name="connsiteX36" fmla="*/ 1138246 w 2613089"/>
                <a:gd name="connsiteY36" fmla="*/ 3 h 2613088"/>
                <a:gd name="connsiteX37" fmla="*/ 1264347 w 2613089"/>
                <a:gd name="connsiteY37" fmla="*/ 276229 h 2613088"/>
                <a:gd name="connsiteX38" fmla="*/ 1012145 w 2613089"/>
                <a:gd name="connsiteY38" fmla="*/ 276229 h 2613088"/>
                <a:gd name="connsiteX39" fmla="*/ 801652 w 2613089"/>
                <a:gd name="connsiteY39" fmla="*/ 2 h 2613088"/>
                <a:gd name="connsiteX40" fmla="*/ 927753 w 2613089"/>
                <a:gd name="connsiteY40" fmla="*/ 276227 h 2613088"/>
                <a:gd name="connsiteX41" fmla="*/ 675551 w 2613089"/>
                <a:gd name="connsiteY41" fmla="*/ 276227 h 2613088"/>
                <a:gd name="connsiteX42" fmla="*/ 1474840 w 2613089"/>
                <a:gd name="connsiteY42" fmla="*/ 1 h 2613088"/>
                <a:gd name="connsiteX43" fmla="*/ 1600941 w 2613089"/>
                <a:gd name="connsiteY43" fmla="*/ 276227 h 2613088"/>
                <a:gd name="connsiteX44" fmla="*/ 1348739 w 2613089"/>
                <a:gd name="connsiteY44" fmla="*/ 276227 h 2613088"/>
                <a:gd name="connsiteX45" fmla="*/ 1811434 w 2613089"/>
                <a:gd name="connsiteY45" fmla="*/ 0 h 2613088"/>
                <a:gd name="connsiteX46" fmla="*/ 1937535 w 2613089"/>
                <a:gd name="connsiteY46" fmla="*/ 276226 h 2613088"/>
                <a:gd name="connsiteX47" fmla="*/ 1685333 w 2613089"/>
                <a:gd name="connsiteY47" fmla="*/ 276226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012145" y="2336862"/>
                  </a:moveTo>
                  <a:lnTo>
                    <a:pt x="1264347" y="2336862"/>
                  </a:lnTo>
                  <a:lnTo>
                    <a:pt x="1138246" y="2613087"/>
                  </a:lnTo>
                  <a:close/>
                  <a:moveTo>
                    <a:pt x="1685333" y="2336861"/>
                  </a:moveTo>
                  <a:lnTo>
                    <a:pt x="1937535" y="2336861"/>
                  </a:lnTo>
                  <a:lnTo>
                    <a:pt x="1811434" y="2613086"/>
                  </a:lnTo>
                  <a:close/>
                  <a:moveTo>
                    <a:pt x="1348739" y="2336860"/>
                  </a:moveTo>
                  <a:lnTo>
                    <a:pt x="1600941" y="2336860"/>
                  </a:lnTo>
                  <a:lnTo>
                    <a:pt x="1474840" y="2613085"/>
                  </a:lnTo>
                  <a:close/>
                  <a:moveTo>
                    <a:pt x="2336864" y="1685332"/>
                  </a:moveTo>
                  <a:lnTo>
                    <a:pt x="2613089" y="1811433"/>
                  </a:lnTo>
                  <a:lnTo>
                    <a:pt x="2336864" y="1937534"/>
                  </a:lnTo>
                  <a:close/>
                  <a:moveTo>
                    <a:pt x="276227" y="1685332"/>
                  </a:moveTo>
                  <a:lnTo>
                    <a:pt x="276227" y="1937534"/>
                  </a:lnTo>
                  <a:lnTo>
                    <a:pt x="2" y="1811433"/>
                  </a:lnTo>
                  <a:close/>
                  <a:moveTo>
                    <a:pt x="2336863" y="1348738"/>
                  </a:moveTo>
                  <a:lnTo>
                    <a:pt x="2613088" y="1474839"/>
                  </a:lnTo>
                  <a:lnTo>
                    <a:pt x="2336863" y="1600940"/>
                  </a:lnTo>
                  <a:close/>
                  <a:moveTo>
                    <a:pt x="276228" y="1348738"/>
                  </a:moveTo>
                  <a:lnTo>
                    <a:pt x="276228" y="1600940"/>
                  </a:lnTo>
                  <a:lnTo>
                    <a:pt x="3" y="1474839"/>
                  </a:lnTo>
                  <a:close/>
                  <a:moveTo>
                    <a:pt x="2336861" y="1012144"/>
                  </a:moveTo>
                  <a:lnTo>
                    <a:pt x="2613086" y="1138245"/>
                  </a:lnTo>
                  <a:lnTo>
                    <a:pt x="2336861" y="1264346"/>
                  </a:lnTo>
                  <a:close/>
                  <a:moveTo>
                    <a:pt x="276226" y="1012144"/>
                  </a:moveTo>
                  <a:lnTo>
                    <a:pt x="276226" y="1264346"/>
                  </a:lnTo>
                  <a:lnTo>
                    <a:pt x="1" y="1138245"/>
                  </a:lnTo>
                  <a:close/>
                  <a:moveTo>
                    <a:pt x="2336862" y="675550"/>
                  </a:moveTo>
                  <a:lnTo>
                    <a:pt x="2613087" y="801651"/>
                  </a:lnTo>
                  <a:lnTo>
                    <a:pt x="2336862" y="927752"/>
                  </a:lnTo>
                  <a:close/>
                  <a:moveTo>
                    <a:pt x="276225" y="675550"/>
                  </a:moveTo>
                  <a:lnTo>
                    <a:pt x="276225" y="927752"/>
                  </a:lnTo>
                  <a:lnTo>
                    <a:pt x="0" y="801651"/>
                  </a:lnTo>
                  <a:close/>
                  <a:moveTo>
                    <a:pt x="1138246" y="3"/>
                  </a:moveTo>
                  <a:lnTo>
                    <a:pt x="1264347" y="276229"/>
                  </a:lnTo>
                  <a:lnTo>
                    <a:pt x="1012145" y="276229"/>
                  </a:lnTo>
                  <a:close/>
                  <a:moveTo>
                    <a:pt x="801652" y="2"/>
                  </a:moveTo>
                  <a:lnTo>
                    <a:pt x="927753" y="276227"/>
                  </a:lnTo>
                  <a:lnTo>
                    <a:pt x="675551" y="276227"/>
                  </a:lnTo>
                  <a:close/>
                  <a:moveTo>
                    <a:pt x="1474840" y="1"/>
                  </a:moveTo>
                  <a:lnTo>
                    <a:pt x="1600941" y="276227"/>
                  </a:lnTo>
                  <a:lnTo>
                    <a:pt x="1348739" y="276227"/>
                  </a:lnTo>
                  <a:close/>
                  <a:moveTo>
                    <a:pt x="1811434" y="0"/>
                  </a:moveTo>
                  <a:lnTo>
                    <a:pt x="1937535" y="276226"/>
                  </a:lnTo>
                  <a:lnTo>
                    <a:pt x="1685333" y="276226"/>
                  </a:lnTo>
                  <a:close/>
                </a:path>
              </a:pathLst>
            </a:custGeom>
            <a:solidFill>
              <a:srgbClr val="FFC021"/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96" name="Octagon 95"/>
            <p:cNvSpPr/>
            <p:nvPr/>
          </p:nvSpPr>
          <p:spPr>
            <a:xfrm>
              <a:off x="1559748" y="853645"/>
              <a:ext cx="2087162" cy="2063077"/>
            </a:xfrm>
            <a:prstGeom prst="octagon">
              <a:avLst>
                <a:gd name="adj" fmla="val 11713"/>
              </a:avLst>
            </a:prstGeom>
            <a:solidFill>
              <a:srgbClr val="2E2E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97" name="Octagon 16"/>
            <p:cNvSpPr/>
            <p:nvPr/>
          </p:nvSpPr>
          <p:spPr>
            <a:xfrm>
              <a:off x="1801396" y="853645"/>
              <a:ext cx="1845514" cy="2063077"/>
            </a:xfrm>
            <a:custGeom>
              <a:avLst/>
              <a:gdLst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087162"/>
                <a:gd name="connsiteY0" fmla="*/ 241648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8" fmla="*/ 0 w 2087162"/>
                <a:gd name="connsiteY8" fmla="*/ 241648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480016"/>
                <a:gd name="connsiteY0" fmla="*/ 573541 h 2063077"/>
                <a:gd name="connsiteX1" fmla="*/ 634502 w 2480016"/>
                <a:gd name="connsiteY1" fmla="*/ 0 h 2063077"/>
                <a:gd name="connsiteX2" fmla="*/ 2238368 w 2480016"/>
                <a:gd name="connsiteY2" fmla="*/ 0 h 2063077"/>
                <a:gd name="connsiteX3" fmla="*/ 2480016 w 2480016"/>
                <a:gd name="connsiteY3" fmla="*/ 241648 h 2063077"/>
                <a:gd name="connsiteX4" fmla="*/ 2480016 w 2480016"/>
                <a:gd name="connsiteY4" fmla="*/ 1821429 h 2063077"/>
                <a:gd name="connsiteX5" fmla="*/ 2238368 w 2480016"/>
                <a:gd name="connsiteY5" fmla="*/ 2063077 h 2063077"/>
                <a:gd name="connsiteX6" fmla="*/ 634502 w 2480016"/>
                <a:gd name="connsiteY6" fmla="*/ 2063077 h 2063077"/>
                <a:gd name="connsiteX7" fmla="*/ 392854 w 2480016"/>
                <a:gd name="connsiteY7" fmla="*/ 1821429 h 2063077"/>
                <a:gd name="connsiteX8" fmla="*/ 0 w 2480016"/>
                <a:gd name="connsiteY8" fmla="*/ 573541 h 2063077"/>
                <a:gd name="connsiteX0" fmla="*/ 0 w 2087162"/>
                <a:gd name="connsiteY0" fmla="*/ 1821429 h 2063077"/>
                <a:gd name="connsiteX1" fmla="*/ 241648 w 2087162"/>
                <a:gd name="connsiteY1" fmla="*/ 0 h 2063077"/>
                <a:gd name="connsiteX2" fmla="*/ 1845514 w 2087162"/>
                <a:gd name="connsiteY2" fmla="*/ 0 h 2063077"/>
                <a:gd name="connsiteX3" fmla="*/ 2087162 w 2087162"/>
                <a:gd name="connsiteY3" fmla="*/ 241648 h 2063077"/>
                <a:gd name="connsiteX4" fmla="*/ 2087162 w 2087162"/>
                <a:gd name="connsiteY4" fmla="*/ 1821429 h 2063077"/>
                <a:gd name="connsiteX5" fmla="*/ 1845514 w 2087162"/>
                <a:gd name="connsiteY5" fmla="*/ 2063077 h 2063077"/>
                <a:gd name="connsiteX6" fmla="*/ 241648 w 2087162"/>
                <a:gd name="connsiteY6" fmla="*/ 2063077 h 2063077"/>
                <a:gd name="connsiteX7" fmla="*/ 0 w 2087162"/>
                <a:gd name="connsiteY7" fmla="*/ 1821429 h 2063077"/>
                <a:gd name="connsiteX0" fmla="*/ 0 w 2087162"/>
                <a:gd name="connsiteY0" fmla="*/ 1821429 h 2063077"/>
                <a:gd name="connsiteX1" fmla="*/ 1845514 w 2087162"/>
                <a:gd name="connsiteY1" fmla="*/ 0 h 2063077"/>
                <a:gd name="connsiteX2" fmla="*/ 2087162 w 2087162"/>
                <a:gd name="connsiteY2" fmla="*/ 241648 h 2063077"/>
                <a:gd name="connsiteX3" fmla="*/ 2087162 w 2087162"/>
                <a:gd name="connsiteY3" fmla="*/ 1821429 h 2063077"/>
                <a:gd name="connsiteX4" fmla="*/ 1845514 w 2087162"/>
                <a:gd name="connsiteY4" fmla="*/ 2063077 h 2063077"/>
                <a:gd name="connsiteX5" fmla="*/ 241648 w 2087162"/>
                <a:gd name="connsiteY5" fmla="*/ 2063077 h 2063077"/>
                <a:gd name="connsiteX6" fmla="*/ 0 w 2087162"/>
                <a:gd name="connsiteY6" fmla="*/ 1821429 h 2063077"/>
                <a:gd name="connsiteX0" fmla="*/ 0 w 1845514"/>
                <a:gd name="connsiteY0" fmla="*/ 2063077 h 2063077"/>
                <a:gd name="connsiteX1" fmla="*/ 1603866 w 1845514"/>
                <a:gd name="connsiteY1" fmla="*/ 0 h 2063077"/>
                <a:gd name="connsiteX2" fmla="*/ 1845514 w 1845514"/>
                <a:gd name="connsiteY2" fmla="*/ 241648 h 2063077"/>
                <a:gd name="connsiteX3" fmla="*/ 1845514 w 1845514"/>
                <a:gd name="connsiteY3" fmla="*/ 1821429 h 2063077"/>
                <a:gd name="connsiteX4" fmla="*/ 1603866 w 1845514"/>
                <a:gd name="connsiteY4" fmla="*/ 2063077 h 2063077"/>
                <a:gd name="connsiteX5" fmla="*/ 0 w 1845514"/>
                <a:gd name="connsiteY5" fmla="*/ 2063077 h 206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514" h="2063077">
                  <a:moveTo>
                    <a:pt x="0" y="2063077"/>
                  </a:moveTo>
                  <a:lnTo>
                    <a:pt x="1603866" y="0"/>
                  </a:lnTo>
                  <a:lnTo>
                    <a:pt x="1845514" y="241648"/>
                  </a:lnTo>
                  <a:lnTo>
                    <a:pt x="1845514" y="1821429"/>
                  </a:lnTo>
                  <a:lnTo>
                    <a:pt x="1603866" y="2063077"/>
                  </a:lnTo>
                  <a:lnTo>
                    <a:pt x="0" y="2063077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24" name="Oval 123"/>
            <p:cNvSpPr/>
            <p:nvPr/>
          </p:nvSpPr>
          <p:spPr>
            <a:xfrm>
              <a:off x="1801396" y="1062791"/>
              <a:ext cx="178213" cy="178213"/>
            </a:xfrm>
            <a:prstGeom prst="ellipse">
              <a:avLst/>
            </a:prstGeom>
            <a:solidFill>
              <a:srgbClr val="2929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grpSp>
          <p:nvGrpSpPr>
            <p:cNvPr id="90" name="Group 89"/>
            <p:cNvGrpSpPr/>
            <p:nvPr/>
          </p:nvGrpSpPr>
          <p:grpSpPr>
            <a:xfrm>
              <a:off x="1890502" y="1176571"/>
              <a:ext cx="1416559" cy="1417223"/>
              <a:chOff x="1753933" y="2029826"/>
              <a:chExt cx="1416559" cy="1417223"/>
            </a:xfrm>
          </p:grpSpPr>
          <p:sp>
            <p:nvSpPr>
              <p:cNvPr id="91" name="Rounded Rectangle 90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92" name="Rounded Rectangle 91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94" name="Rounded Rectangle 93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accent1">
                  <a:lumMod val="75000"/>
                  <a:alpha val="55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  <p:cxnSp>
          <p:nvCxnSpPr>
            <p:cNvPr id="58" name="Straight Connector 57"/>
            <p:cNvCxnSpPr>
              <a:stCxn id="75" idx="2"/>
              <a:endCxn id="88" idx="6"/>
            </p:cNvCxnSpPr>
            <p:nvPr/>
          </p:nvCxnSpPr>
          <p:spPr>
            <a:xfrm flipH="1">
              <a:off x="2375589" y="1506570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>
              <a:stCxn id="75" idx="3"/>
              <a:endCxn id="73" idx="7"/>
            </p:cNvCxnSpPr>
            <p:nvPr/>
          </p:nvCxnSpPr>
          <p:spPr>
            <a:xfrm flipH="1">
              <a:off x="2335785" y="1607121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/>
            <p:cNvSpPr/>
            <p:nvPr/>
          </p:nvSpPr>
          <p:spPr>
            <a:xfrm>
              <a:off x="2093034" y="209598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4" name="Oval 73"/>
            <p:cNvSpPr/>
            <p:nvPr/>
          </p:nvSpPr>
          <p:spPr>
            <a:xfrm>
              <a:off x="2819834" y="210920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75" name="Oval 74"/>
            <p:cNvSpPr/>
            <p:nvPr/>
          </p:nvSpPr>
          <p:spPr>
            <a:xfrm>
              <a:off x="2828145" y="136437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2091189" y="138342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cxnSp>
        <p:nvCxnSpPr>
          <p:cNvPr id="54" name="Straight Connector 53"/>
          <p:cNvCxnSpPr>
            <a:stCxn id="78" idx="2"/>
            <a:endCxn id="77" idx="6"/>
          </p:cNvCxnSpPr>
          <p:nvPr/>
        </p:nvCxnSpPr>
        <p:spPr>
          <a:xfrm flipH="1">
            <a:off x="6491959" y="1509619"/>
            <a:ext cx="2315824" cy="73383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76" idx="2"/>
            <a:endCxn id="75" idx="6"/>
          </p:cNvCxnSpPr>
          <p:nvPr/>
        </p:nvCxnSpPr>
        <p:spPr>
          <a:xfrm flipH="1" flipV="1">
            <a:off x="3112545" y="1506570"/>
            <a:ext cx="2328393" cy="71840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76" idx="2"/>
            <a:endCxn id="74" idx="6"/>
          </p:cNvCxnSpPr>
          <p:nvPr/>
        </p:nvCxnSpPr>
        <p:spPr>
          <a:xfrm flipH="1">
            <a:off x="3104234" y="2224975"/>
            <a:ext cx="2336704" cy="2642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Bildobjekt 60">
            <a:extLst>
              <a:ext uri="{FF2B5EF4-FFF2-40B4-BE49-F238E27FC236}">
                <a16:creationId xmlns:a16="http://schemas.microsoft.com/office/drawing/2014/main" id="{B5A3146A-1D1E-4E4C-BD44-47857EEAA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0023" y="2882212"/>
            <a:ext cx="3070303" cy="3180868"/>
          </a:xfrm>
          <a:prstGeom prst="rect">
            <a:avLst/>
          </a:prstGeom>
        </p:spPr>
      </p:pic>
      <p:sp>
        <p:nvSpPr>
          <p:cNvPr id="62" name="Title 1">
            <a:extLst>
              <a:ext uri="{FF2B5EF4-FFF2-40B4-BE49-F238E27FC236}">
                <a16:creationId xmlns:a16="http://schemas.microsoft.com/office/drawing/2014/main" id="{482DB77A-71C6-7E4F-8F58-C62930E8C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54365"/>
            <a:ext cx="10515600" cy="1421928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sv-SE" sz="9600" dirty="0" err="1">
                <a:latin typeface="Lobster" pitchFamily="2" charset="77"/>
              </a:rPr>
              <a:t>Scaling</a:t>
            </a:r>
            <a:r>
              <a:rPr lang="sv-SE" sz="9600" dirty="0">
                <a:latin typeface="Lobster" pitchFamily="2" charset="77"/>
              </a:rPr>
              <a:t> </a:t>
            </a:r>
            <a:r>
              <a:rPr lang="sv-SE" sz="9600" dirty="0" err="1">
                <a:latin typeface="Lobster" pitchFamily="2" charset="77"/>
              </a:rPr>
              <a:t>Out</a:t>
            </a:r>
            <a:endParaRPr lang="sv-SE" sz="9600" dirty="0">
              <a:latin typeface="Lobster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9023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995126" y="2966923"/>
            <a:ext cx="8358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>
                <a:solidFill>
                  <a:srgbClr val="FFE699"/>
                </a:solidFill>
              </a:rPr>
              <a:t>Services, HTTP or </a:t>
            </a:r>
            <a:r>
              <a:rPr lang="sv-SE" sz="2400" b="1" i="1" dirty="0" err="1">
                <a:solidFill>
                  <a:srgbClr val="FFE699"/>
                </a:solidFill>
              </a:rPr>
              <a:t>gRPC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v-SE" sz="2400" b="1" i="1" dirty="0" err="1">
                <a:solidFill>
                  <a:srgbClr val="FFE699"/>
                </a:solidFill>
              </a:rPr>
              <a:t>Queues</a:t>
            </a:r>
            <a:r>
              <a:rPr lang="sv-SE" sz="2400" b="1" i="1" dirty="0">
                <a:solidFill>
                  <a:srgbClr val="FFE699"/>
                </a:solidFill>
              </a:rPr>
              <a:t> and logs, </a:t>
            </a:r>
            <a:r>
              <a:rPr lang="sv-SE" sz="2400" b="1" i="1" dirty="0" err="1">
                <a:solidFill>
                  <a:srgbClr val="FFE699"/>
                </a:solidFill>
              </a:rPr>
              <a:t>Rabbit</a:t>
            </a:r>
            <a:r>
              <a:rPr lang="sv-SE" sz="2400" b="1" i="1" dirty="0">
                <a:solidFill>
                  <a:srgbClr val="FFE699"/>
                </a:solidFill>
              </a:rPr>
              <a:t> MQ or Kafka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2005640"/>
            <a:ext cx="10515600" cy="646331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4000" b="1" i="1" dirty="0" err="1">
                <a:latin typeface="+mn-lt"/>
                <a:ea typeface="+mn-ea"/>
                <a:cs typeface="+mn-cs"/>
              </a:rPr>
              <a:t>How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do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you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scale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out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in .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net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85004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566073" y="2459504"/>
            <a:ext cx="90598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 err="1">
                <a:solidFill>
                  <a:srgbClr val="FFE699"/>
                </a:solidFill>
              </a:rPr>
              <a:t>We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have</a:t>
            </a:r>
            <a:r>
              <a:rPr lang="sv-SE" sz="2400" b="1" i="1" dirty="0">
                <a:solidFill>
                  <a:srgbClr val="FFE699"/>
                </a:solidFill>
              </a:rPr>
              <a:t> different </a:t>
            </a:r>
            <a:r>
              <a:rPr lang="sv-SE" sz="2400" b="1" i="1" dirty="0" err="1">
                <a:solidFill>
                  <a:srgbClr val="FFE699"/>
                </a:solidFill>
              </a:rPr>
              <a:t>tools</a:t>
            </a:r>
            <a:r>
              <a:rPr lang="sv-SE" sz="2400" b="1" i="1" dirty="0">
                <a:solidFill>
                  <a:srgbClr val="FFE699"/>
                </a:solidFill>
              </a:rPr>
              <a:t> for </a:t>
            </a:r>
            <a:r>
              <a:rPr lang="sv-SE" sz="2400" b="1" i="1" dirty="0" err="1">
                <a:solidFill>
                  <a:srgbClr val="FFE699"/>
                </a:solidFill>
              </a:rPr>
              <a:t>scaling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up</a:t>
            </a:r>
            <a:r>
              <a:rPr lang="sv-SE" sz="2400" b="1" i="1" dirty="0">
                <a:solidFill>
                  <a:srgbClr val="FFE699"/>
                </a:solidFill>
              </a:rPr>
              <a:t> and </a:t>
            </a:r>
            <a:r>
              <a:rPr lang="sv-SE" sz="2400" b="1" i="1" dirty="0" err="1">
                <a:solidFill>
                  <a:srgbClr val="FFE699"/>
                </a:solidFill>
              </a:rPr>
              <a:t>out</a:t>
            </a:r>
            <a:r>
              <a:rPr lang="sv-SE" sz="2400" b="1" i="1" dirty="0">
                <a:solidFill>
                  <a:srgbClr val="FFE699"/>
                </a:solidFill>
              </a:rPr>
              <a:t>.</a:t>
            </a:r>
          </a:p>
          <a:p>
            <a:pPr algn="ctr"/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An HTTP API has </a:t>
            </a:r>
            <a:r>
              <a:rPr lang="sv-SE" sz="2400" b="1" i="1" dirty="0" err="1">
                <a:solidFill>
                  <a:srgbClr val="FFE699"/>
                </a:solidFill>
              </a:rPr>
              <a:t>very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little</a:t>
            </a:r>
            <a:r>
              <a:rPr lang="sv-SE" sz="2400" b="1" i="1" dirty="0">
                <a:solidFill>
                  <a:srgbClr val="FFE699"/>
                </a:solidFill>
              </a:rPr>
              <a:t> in common </a:t>
            </a:r>
            <a:r>
              <a:rPr lang="sv-SE" sz="2400" b="1" i="1" dirty="0" err="1">
                <a:solidFill>
                  <a:srgbClr val="FFE699"/>
                </a:solidFill>
              </a:rPr>
              <a:t>with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Threads</a:t>
            </a:r>
            <a:r>
              <a:rPr lang="sv-SE" sz="2400" b="1" i="1" dirty="0">
                <a:solidFill>
                  <a:srgbClr val="FFE699"/>
                </a:solidFill>
              </a:rPr>
              <a:t>.</a:t>
            </a:r>
          </a:p>
          <a:p>
            <a:pPr algn="ctr"/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 err="1">
                <a:solidFill>
                  <a:srgbClr val="FFE699"/>
                </a:solidFill>
              </a:rPr>
              <a:t>You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have</a:t>
            </a:r>
            <a:r>
              <a:rPr lang="sv-SE" sz="2400" b="1" i="1" dirty="0">
                <a:solidFill>
                  <a:srgbClr val="FFE699"/>
                </a:solidFill>
              </a:rPr>
              <a:t> to make </a:t>
            </a:r>
            <a:r>
              <a:rPr lang="sv-SE" sz="2400" b="1" i="1" dirty="0" err="1">
                <a:solidFill>
                  <a:srgbClr val="FFE699"/>
                </a:solidFill>
              </a:rPr>
              <a:t>decisions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upfront</a:t>
            </a:r>
            <a:r>
              <a:rPr lang="sv-SE" sz="2400" b="1" i="1" dirty="0">
                <a:solidFill>
                  <a:srgbClr val="FFE699"/>
                </a:solidFill>
              </a:rPr>
              <a:t> on </a:t>
            </a:r>
            <a:r>
              <a:rPr lang="sv-SE" sz="2400" b="1" i="1" dirty="0" err="1">
                <a:solidFill>
                  <a:srgbClr val="FFE699"/>
                </a:solidFill>
              </a:rPr>
              <a:t>how</a:t>
            </a:r>
            <a:r>
              <a:rPr lang="sv-SE" sz="2400" b="1" i="1" dirty="0">
                <a:solidFill>
                  <a:srgbClr val="FFE699"/>
                </a:solidFill>
              </a:rPr>
              <a:t> to design </a:t>
            </a:r>
            <a:r>
              <a:rPr lang="sv-SE" sz="2400" b="1" i="1" dirty="0" err="1">
                <a:solidFill>
                  <a:srgbClr val="FFE699"/>
                </a:solidFill>
              </a:rPr>
              <a:t>your</a:t>
            </a:r>
            <a:r>
              <a:rPr lang="sv-SE" sz="2400" b="1" i="1" dirty="0">
                <a:solidFill>
                  <a:srgbClr val="FFE699"/>
                </a:solidFill>
              </a:rPr>
              <a:t> system</a:t>
            </a:r>
          </a:p>
        </p:txBody>
      </p:sp>
    </p:spTree>
    <p:extLst>
      <p:ext uri="{BB962C8B-B14F-4D97-AF65-F5344CB8AC3E}">
        <p14:creationId xmlns:p14="http://schemas.microsoft.com/office/powerpoint/2010/main" val="2193347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 descr="En bild som visar person, person, mörk, har på sig&#10;&#10;Automatiskt genererad beskrivning">
            <a:extLst>
              <a:ext uri="{FF2B5EF4-FFF2-40B4-BE49-F238E27FC236}">
                <a16:creationId xmlns:a16="http://schemas.microsoft.com/office/drawing/2014/main" id="{89016F9A-73FB-324C-8AE7-D57566A6E1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656" y="0"/>
            <a:ext cx="8500688" cy="6858000"/>
          </a:xfrm>
          <a:prstGeom prst="rect">
            <a:avLst/>
          </a:prstGeom>
        </p:spPr>
      </p:pic>
      <p:sp>
        <p:nvSpPr>
          <p:cNvPr id="6" name="Rectangle 41">
            <a:extLst>
              <a:ext uri="{FF2B5EF4-FFF2-40B4-BE49-F238E27FC236}">
                <a16:creationId xmlns:a16="http://schemas.microsoft.com/office/drawing/2014/main" id="{A111FAA6-4AAE-4B46-AFC7-EAF7A40DAE50}"/>
              </a:ext>
            </a:extLst>
          </p:cNvPr>
          <p:cNvSpPr/>
          <p:nvPr/>
        </p:nvSpPr>
        <p:spPr>
          <a:xfrm flipV="1">
            <a:off x="0" y="-1"/>
            <a:ext cx="12192000" cy="6857998"/>
          </a:xfrm>
          <a:prstGeom prst="rect">
            <a:avLst/>
          </a:prstGeom>
          <a:solidFill>
            <a:schemeClr val="bg1">
              <a:lumMod val="75000"/>
              <a:lumOff val="25000"/>
              <a:alpha val="69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3763756"/>
            <a:ext cx="10515600" cy="646331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4000" b="1" i="1" dirty="0" err="1">
                <a:latin typeface="+mn-lt"/>
                <a:ea typeface="+mn-ea"/>
                <a:cs typeface="+mn-cs"/>
              </a:rPr>
              <a:t>What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if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I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told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 </a:t>
            </a:r>
            <a:r>
              <a:rPr lang="sv-SE" sz="4000" b="1" i="1" dirty="0" err="1">
                <a:latin typeface="+mn-lt"/>
                <a:ea typeface="+mn-ea"/>
                <a:cs typeface="+mn-cs"/>
              </a:rPr>
              <a:t>you</a:t>
            </a:r>
            <a:r>
              <a:rPr lang="sv-SE" sz="4000" b="1" i="1" dirty="0">
                <a:latin typeface="+mn-lt"/>
                <a:ea typeface="+mn-ea"/>
                <a:cs typeface="+mn-c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56765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41">
            <a:extLst>
              <a:ext uri="{FF2B5EF4-FFF2-40B4-BE49-F238E27FC236}">
                <a16:creationId xmlns:a16="http://schemas.microsoft.com/office/drawing/2014/main" id="{47636928-592F-9F47-9447-3171FB564729}"/>
              </a:ext>
            </a:extLst>
          </p:cNvPr>
          <p:cNvSpPr/>
          <p:nvPr/>
        </p:nvSpPr>
        <p:spPr>
          <a:xfrm flipV="1">
            <a:off x="0" y="0"/>
            <a:ext cx="12192000" cy="3831704"/>
          </a:xfrm>
          <a:prstGeom prst="rect">
            <a:avLst/>
          </a:prstGeom>
          <a:solidFill>
            <a:srgbClr val="282828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grpSp>
        <p:nvGrpSpPr>
          <p:cNvPr id="2" name="Group 1"/>
          <p:cNvGrpSpPr/>
          <p:nvPr/>
        </p:nvGrpSpPr>
        <p:grpSpPr>
          <a:xfrm>
            <a:off x="1300106" y="4015724"/>
            <a:ext cx="2613089" cy="2613088"/>
            <a:chOff x="1305186" y="3896975"/>
            <a:chExt cx="2613089" cy="2613088"/>
          </a:xfrm>
        </p:grpSpPr>
        <p:sp>
          <p:nvSpPr>
            <p:cNvPr id="102" name="Freeform 101"/>
            <p:cNvSpPr/>
            <p:nvPr/>
          </p:nvSpPr>
          <p:spPr>
            <a:xfrm>
              <a:off x="1305186" y="3896975"/>
              <a:ext cx="2613089" cy="2613088"/>
            </a:xfrm>
            <a:custGeom>
              <a:avLst/>
              <a:gdLst>
                <a:gd name="connsiteX0" fmla="*/ 675551 w 2613089"/>
                <a:gd name="connsiteY0" fmla="*/ 2336863 h 2613088"/>
                <a:gd name="connsiteX1" fmla="*/ 927753 w 2613089"/>
                <a:gd name="connsiteY1" fmla="*/ 2336863 h 2613088"/>
                <a:gd name="connsiteX2" fmla="*/ 801652 w 2613089"/>
                <a:gd name="connsiteY2" fmla="*/ 2613088 h 2613088"/>
                <a:gd name="connsiteX3" fmla="*/ 1811434 w 2613089"/>
                <a:gd name="connsiteY3" fmla="*/ 0 h 2613088"/>
                <a:gd name="connsiteX4" fmla="*/ 1936421 w 2613089"/>
                <a:gd name="connsiteY4" fmla="*/ 273785 h 2613088"/>
                <a:gd name="connsiteX5" fmla="*/ 2108477 w 2613089"/>
                <a:gd name="connsiteY5" fmla="*/ 273785 h 2613088"/>
                <a:gd name="connsiteX6" fmla="*/ 2350125 w 2613089"/>
                <a:gd name="connsiteY6" fmla="*/ 515433 h 2613088"/>
                <a:gd name="connsiteX7" fmla="*/ 2350125 w 2613089"/>
                <a:gd name="connsiteY7" fmla="*/ 681605 h 2613088"/>
                <a:gd name="connsiteX8" fmla="*/ 2613087 w 2613089"/>
                <a:gd name="connsiteY8" fmla="*/ 801651 h 2613088"/>
                <a:gd name="connsiteX9" fmla="*/ 2350125 w 2613089"/>
                <a:gd name="connsiteY9" fmla="*/ 921697 h 2613088"/>
                <a:gd name="connsiteX10" fmla="*/ 2350125 w 2613089"/>
                <a:gd name="connsiteY10" fmla="*/ 1018199 h 2613088"/>
                <a:gd name="connsiteX11" fmla="*/ 2613086 w 2613089"/>
                <a:gd name="connsiteY11" fmla="*/ 1138245 h 2613088"/>
                <a:gd name="connsiteX12" fmla="*/ 2350125 w 2613089"/>
                <a:gd name="connsiteY12" fmla="*/ 1258291 h 2613088"/>
                <a:gd name="connsiteX13" fmla="*/ 2350125 w 2613089"/>
                <a:gd name="connsiteY13" fmla="*/ 1354792 h 2613088"/>
                <a:gd name="connsiteX14" fmla="*/ 2613088 w 2613089"/>
                <a:gd name="connsiteY14" fmla="*/ 1474839 h 2613088"/>
                <a:gd name="connsiteX15" fmla="*/ 2350125 w 2613089"/>
                <a:gd name="connsiteY15" fmla="*/ 1594886 h 2613088"/>
                <a:gd name="connsiteX16" fmla="*/ 2350125 w 2613089"/>
                <a:gd name="connsiteY16" fmla="*/ 1691386 h 2613088"/>
                <a:gd name="connsiteX17" fmla="*/ 2613089 w 2613089"/>
                <a:gd name="connsiteY17" fmla="*/ 1811433 h 2613088"/>
                <a:gd name="connsiteX18" fmla="*/ 2350125 w 2613089"/>
                <a:gd name="connsiteY18" fmla="*/ 1931480 h 2613088"/>
                <a:gd name="connsiteX19" fmla="*/ 2350125 w 2613089"/>
                <a:gd name="connsiteY19" fmla="*/ 2095214 h 2613088"/>
                <a:gd name="connsiteX20" fmla="*/ 2108477 w 2613089"/>
                <a:gd name="connsiteY20" fmla="*/ 2336862 h 2613088"/>
                <a:gd name="connsiteX21" fmla="*/ 1937535 w 2613089"/>
                <a:gd name="connsiteY21" fmla="*/ 2336862 h 2613088"/>
                <a:gd name="connsiteX22" fmla="*/ 1811434 w 2613089"/>
                <a:gd name="connsiteY22" fmla="*/ 2613086 h 2613088"/>
                <a:gd name="connsiteX23" fmla="*/ 1685334 w 2613089"/>
                <a:gd name="connsiteY23" fmla="*/ 2336862 h 2613088"/>
                <a:gd name="connsiteX24" fmla="*/ 1600940 w 2613089"/>
                <a:gd name="connsiteY24" fmla="*/ 2336862 h 2613088"/>
                <a:gd name="connsiteX25" fmla="*/ 1474840 w 2613089"/>
                <a:gd name="connsiteY25" fmla="*/ 2613085 h 2613088"/>
                <a:gd name="connsiteX26" fmla="*/ 1348740 w 2613089"/>
                <a:gd name="connsiteY26" fmla="*/ 2336862 h 2613088"/>
                <a:gd name="connsiteX27" fmla="*/ 1264347 w 2613089"/>
                <a:gd name="connsiteY27" fmla="*/ 2336862 h 2613088"/>
                <a:gd name="connsiteX28" fmla="*/ 1138246 w 2613089"/>
                <a:gd name="connsiteY28" fmla="*/ 2613087 h 2613088"/>
                <a:gd name="connsiteX29" fmla="*/ 1012145 w 2613089"/>
                <a:gd name="connsiteY29" fmla="*/ 2336862 h 2613088"/>
                <a:gd name="connsiteX30" fmla="*/ 504611 w 2613089"/>
                <a:gd name="connsiteY30" fmla="*/ 2336862 h 2613088"/>
                <a:gd name="connsiteX31" fmla="*/ 262963 w 2613089"/>
                <a:gd name="connsiteY31" fmla="*/ 2095214 h 2613088"/>
                <a:gd name="connsiteX32" fmla="*/ 262963 w 2613089"/>
                <a:gd name="connsiteY32" fmla="*/ 1931479 h 2613088"/>
                <a:gd name="connsiteX33" fmla="*/ 2 w 2613089"/>
                <a:gd name="connsiteY33" fmla="*/ 1811433 h 2613088"/>
                <a:gd name="connsiteX34" fmla="*/ 262963 w 2613089"/>
                <a:gd name="connsiteY34" fmla="*/ 1691387 h 2613088"/>
                <a:gd name="connsiteX35" fmla="*/ 262963 w 2613089"/>
                <a:gd name="connsiteY35" fmla="*/ 1594884 h 2613088"/>
                <a:gd name="connsiteX36" fmla="*/ 3 w 2613089"/>
                <a:gd name="connsiteY36" fmla="*/ 1474839 h 2613088"/>
                <a:gd name="connsiteX37" fmla="*/ 262963 w 2613089"/>
                <a:gd name="connsiteY37" fmla="*/ 1354794 h 2613088"/>
                <a:gd name="connsiteX38" fmla="*/ 262963 w 2613089"/>
                <a:gd name="connsiteY38" fmla="*/ 1258291 h 2613088"/>
                <a:gd name="connsiteX39" fmla="*/ 1 w 2613089"/>
                <a:gd name="connsiteY39" fmla="*/ 1138245 h 2613088"/>
                <a:gd name="connsiteX40" fmla="*/ 262963 w 2613089"/>
                <a:gd name="connsiteY40" fmla="*/ 1018199 h 2613088"/>
                <a:gd name="connsiteX41" fmla="*/ 262963 w 2613089"/>
                <a:gd name="connsiteY41" fmla="*/ 921698 h 2613088"/>
                <a:gd name="connsiteX42" fmla="*/ 0 w 2613089"/>
                <a:gd name="connsiteY42" fmla="*/ 801651 h 2613088"/>
                <a:gd name="connsiteX43" fmla="*/ 262963 w 2613089"/>
                <a:gd name="connsiteY43" fmla="*/ 681604 h 2613088"/>
                <a:gd name="connsiteX44" fmla="*/ 262963 w 2613089"/>
                <a:gd name="connsiteY44" fmla="*/ 515433 h 2613088"/>
                <a:gd name="connsiteX45" fmla="*/ 504611 w 2613089"/>
                <a:gd name="connsiteY45" fmla="*/ 273785 h 2613088"/>
                <a:gd name="connsiteX46" fmla="*/ 676666 w 2613089"/>
                <a:gd name="connsiteY46" fmla="*/ 273785 h 2613088"/>
                <a:gd name="connsiteX47" fmla="*/ 801652 w 2613089"/>
                <a:gd name="connsiteY47" fmla="*/ 2 h 2613088"/>
                <a:gd name="connsiteX48" fmla="*/ 926638 w 2613089"/>
                <a:gd name="connsiteY48" fmla="*/ 273785 h 2613088"/>
                <a:gd name="connsiteX49" fmla="*/ 1013261 w 2613089"/>
                <a:gd name="connsiteY49" fmla="*/ 273785 h 2613088"/>
                <a:gd name="connsiteX50" fmla="*/ 1138246 w 2613089"/>
                <a:gd name="connsiteY50" fmla="*/ 3 h 2613088"/>
                <a:gd name="connsiteX51" fmla="*/ 1263232 w 2613089"/>
                <a:gd name="connsiteY51" fmla="*/ 273785 h 2613088"/>
                <a:gd name="connsiteX52" fmla="*/ 1349854 w 2613089"/>
                <a:gd name="connsiteY52" fmla="*/ 273785 h 2613088"/>
                <a:gd name="connsiteX53" fmla="*/ 1474840 w 2613089"/>
                <a:gd name="connsiteY53" fmla="*/ 1 h 2613088"/>
                <a:gd name="connsiteX54" fmla="*/ 1599826 w 2613089"/>
                <a:gd name="connsiteY54" fmla="*/ 273785 h 2613088"/>
                <a:gd name="connsiteX55" fmla="*/ 1686448 w 2613089"/>
                <a:gd name="connsiteY55" fmla="*/ 273785 h 26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613089" h="2613088">
                  <a:moveTo>
                    <a:pt x="675551" y="2336863"/>
                  </a:moveTo>
                  <a:lnTo>
                    <a:pt x="927753" y="2336863"/>
                  </a:lnTo>
                  <a:lnTo>
                    <a:pt x="801652" y="2613088"/>
                  </a:lnTo>
                  <a:close/>
                  <a:moveTo>
                    <a:pt x="1811434" y="0"/>
                  </a:moveTo>
                  <a:lnTo>
                    <a:pt x="1936421" y="273785"/>
                  </a:lnTo>
                  <a:lnTo>
                    <a:pt x="2108477" y="273785"/>
                  </a:lnTo>
                  <a:lnTo>
                    <a:pt x="2350125" y="515433"/>
                  </a:lnTo>
                  <a:lnTo>
                    <a:pt x="2350125" y="681605"/>
                  </a:lnTo>
                  <a:lnTo>
                    <a:pt x="2613087" y="801651"/>
                  </a:lnTo>
                  <a:lnTo>
                    <a:pt x="2350125" y="921697"/>
                  </a:lnTo>
                  <a:lnTo>
                    <a:pt x="2350125" y="1018199"/>
                  </a:lnTo>
                  <a:lnTo>
                    <a:pt x="2613086" y="1138245"/>
                  </a:lnTo>
                  <a:lnTo>
                    <a:pt x="2350125" y="1258291"/>
                  </a:lnTo>
                  <a:lnTo>
                    <a:pt x="2350125" y="1354792"/>
                  </a:lnTo>
                  <a:lnTo>
                    <a:pt x="2613088" y="1474839"/>
                  </a:lnTo>
                  <a:lnTo>
                    <a:pt x="2350125" y="1594886"/>
                  </a:lnTo>
                  <a:lnTo>
                    <a:pt x="2350125" y="1691386"/>
                  </a:lnTo>
                  <a:lnTo>
                    <a:pt x="2613089" y="1811433"/>
                  </a:lnTo>
                  <a:lnTo>
                    <a:pt x="2350125" y="1931480"/>
                  </a:lnTo>
                  <a:lnTo>
                    <a:pt x="2350125" y="2095214"/>
                  </a:lnTo>
                  <a:lnTo>
                    <a:pt x="2108477" y="2336862"/>
                  </a:lnTo>
                  <a:lnTo>
                    <a:pt x="1937535" y="2336862"/>
                  </a:lnTo>
                  <a:lnTo>
                    <a:pt x="1811434" y="2613086"/>
                  </a:lnTo>
                  <a:lnTo>
                    <a:pt x="1685334" y="2336862"/>
                  </a:lnTo>
                  <a:lnTo>
                    <a:pt x="1600940" y="2336862"/>
                  </a:lnTo>
                  <a:lnTo>
                    <a:pt x="1474840" y="2613085"/>
                  </a:lnTo>
                  <a:lnTo>
                    <a:pt x="1348740" y="2336862"/>
                  </a:lnTo>
                  <a:lnTo>
                    <a:pt x="1264347" y="2336862"/>
                  </a:lnTo>
                  <a:lnTo>
                    <a:pt x="1138246" y="2613087"/>
                  </a:lnTo>
                  <a:lnTo>
                    <a:pt x="1012145" y="2336862"/>
                  </a:lnTo>
                  <a:lnTo>
                    <a:pt x="504611" y="2336862"/>
                  </a:lnTo>
                  <a:lnTo>
                    <a:pt x="262963" y="2095214"/>
                  </a:lnTo>
                  <a:lnTo>
                    <a:pt x="262963" y="1931479"/>
                  </a:lnTo>
                  <a:lnTo>
                    <a:pt x="2" y="1811433"/>
                  </a:lnTo>
                  <a:lnTo>
                    <a:pt x="262963" y="1691387"/>
                  </a:lnTo>
                  <a:lnTo>
                    <a:pt x="262963" y="1594884"/>
                  </a:lnTo>
                  <a:lnTo>
                    <a:pt x="3" y="1474839"/>
                  </a:lnTo>
                  <a:lnTo>
                    <a:pt x="262963" y="1354794"/>
                  </a:lnTo>
                  <a:lnTo>
                    <a:pt x="262963" y="1258291"/>
                  </a:lnTo>
                  <a:lnTo>
                    <a:pt x="1" y="1138245"/>
                  </a:lnTo>
                  <a:lnTo>
                    <a:pt x="262963" y="1018199"/>
                  </a:lnTo>
                  <a:lnTo>
                    <a:pt x="262963" y="921698"/>
                  </a:lnTo>
                  <a:lnTo>
                    <a:pt x="0" y="801651"/>
                  </a:lnTo>
                  <a:lnTo>
                    <a:pt x="262963" y="681604"/>
                  </a:lnTo>
                  <a:lnTo>
                    <a:pt x="262963" y="515433"/>
                  </a:lnTo>
                  <a:lnTo>
                    <a:pt x="504611" y="273785"/>
                  </a:lnTo>
                  <a:lnTo>
                    <a:pt x="676666" y="273785"/>
                  </a:lnTo>
                  <a:lnTo>
                    <a:pt x="801652" y="2"/>
                  </a:lnTo>
                  <a:lnTo>
                    <a:pt x="926638" y="273785"/>
                  </a:lnTo>
                  <a:lnTo>
                    <a:pt x="1013261" y="273785"/>
                  </a:lnTo>
                  <a:lnTo>
                    <a:pt x="1138246" y="3"/>
                  </a:lnTo>
                  <a:lnTo>
                    <a:pt x="1263232" y="273785"/>
                  </a:lnTo>
                  <a:lnTo>
                    <a:pt x="1349854" y="273785"/>
                  </a:lnTo>
                  <a:lnTo>
                    <a:pt x="1474840" y="1"/>
                  </a:lnTo>
                  <a:lnTo>
                    <a:pt x="1599826" y="273785"/>
                  </a:lnTo>
                  <a:lnTo>
                    <a:pt x="1686448" y="273785"/>
                  </a:lnTo>
                  <a:close/>
                </a:path>
              </a:pathLst>
            </a:custGeom>
            <a:solidFill>
              <a:srgbClr val="2E2E2E">
                <a:alpha val="23000"/>
              </a:srgbClr>
            </a:solidFill>
            <a:ln>
              <a:noFill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sp>
          <p:nvSpPr>
            <p:cNvPr id="103" name="Rounded Rectangle 102"/>
            <p:cNvSpPr/>
            <p:nvPr/>
          </p:nvSpPr>
          <p:spPr>
            <a:xfrm>
              <a:off x="1892940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/>
            </a:p>
          </p:txBody>
        </p:sp>
        <p:sp>
          <p:nvSpPr>
            <p:cNvPr id="104" name="Rounded Rectangle 103"/>
            <p:cNvSpPr/>
            <p:nvPr/>
          </p:nvSpPr>
          <p:spPr>
            <a:xfrm>
              <a:off x="2634557" y="4494907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05" name="Rounded Rectangle 104"/>
            <p:cNvSpPr/>
            <p:nvPr/>
          </p:nvSpPr>
          <p:spPr>
            <a:xfrm>
              <a:off x="1892940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106" name="Rounded Rectangle 105"/>
            <p:cNvSpPr/>
            <p:nvPr/>
          </p:nvSpPr>
          <p:spPr>
            <a:xfrm>
              <a:off x="2634557" y="5236856"/>
              <a:ext cx="674942" cy="675274"/>
            </a:xfrm>
            <a:prstGeom prst="roundRect">
              <a:avLst>
                <a:gd name="adj" fmla="val 6176"/>
              </a:avLst>
            </a:prstGeom>
            <a:solidFill>
              <a:schemeClr val="accent1">
                <a:lumMod val="75000"/>
                <a:alpha val="5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b="1" dirty="0">
                <a:solidFill>
                  <a:schemeClr val="lt1">
                    <a:alpha val="20000"/>
                  </a:schemeClr>
                </a:solidFill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8009696" y="4016945"/>
            <a:ext cx="2613089" cy="2613088"/>
            <a:chOff x="4662738" y="3954548"/>
            <a:chExt cx="2613089" cy="2613088"/>
          </a:xfrm>
        </p:grpSpPr>
        <p:grpSp>
          <p:nvGrpSpPr>
            <p:cNvPr id="38" name="Group 37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51" name="Freeform 50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rgbClr val="FFC021"/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52" name="Octagon 51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3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40" name="Rounded Rectangle 39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48" name="Rounded Rectangle 47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49" name="Rounded Rectangle 48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50" name="Rounded Rectangle 49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55" name="Group 54"/>
          <p:cNvGrpSpPr/>
          <p:nvPr/>
        </p:nvGrpSpPr>
        <p:grpSpPr>
          <a:xfrm>
            <a:off x="4669056" y="4016945"/>
            <a:ext cx="2613089" cy="2613088"/>
            <a:chOff x="4662738" y="3954548"/>
            <a:chExt cx="2613089" cy="2613088"/>
          </a:xfrm>
        </p:grpSpPr>
        <p:grpSp>
          <p:nvGrpSpPr>
            <p:cNvPr id="56" name="Group 55"/>
            <p:cNvGrpSpPr/>
            <p:nvPr/>
          </p:nvGrpSpPr>
          <p:grpSpPr>
            <a:xfrm>
              <a:off x="4662738" y="3954548"/>
              <a:ext cx="2613089" cy="2613088"/>
              <a:chOff x="2500643" y="316321"/>
              <a:chExt cx="2613089" cy="2613088"/>
            </a:xfrm>
          </p:grpSpPr>
          <p:sp>
            <p:nvSpPr>
              <p:cNvPr id="68" name="Freeform 67"/>
              <p:cNvSpPr/>
              <p:nvPr/>
            </p:nvSpPr>
            <p:spPr>
              <a:xfrm>
                <a:off x="2500643" y="316321"/>
                <a:ext cx="2613089" cy="2613088"/>
              </a:xfrm>
              <a:custGeom>
                <a:avLst/>
                <a:gdLst>
                  <a:gd name="connsiteX0" fmla="*/ 675551 w 2613089"/>
                  <a:gd name="connsiteY0" fmla="*/ 2336863 h 2613088"/>
                  <a:gd name="connsiteX1" fmla="*/ 927753 w 2613089"/>
                  <a:gd name="connsiteY1" fmla="*/ 2336863 h 2613088"/>
                  <a:gd name="connsiteX2" fmla="*/ 801652 w 2613089"/>
                  <a:gd name="connsiteY2" fmla="*/ 2613088 h 2613088"/>
                  <a:gd name="connsiteX3" fmla="*/ 1012145 w 2613089"/>
                  <a:gd name="connsiteY3" fmla="*/ 2336862 h 2613088"/>
                  <a:gd name="connsiteX4" fmla="*/ 1264347 w 2613089"/>
                  <a:gd name="connsiteY4" fmla="*/ 2336862 h 2613088"/>
                  <a:gd name="connsiteX5" fmla="*/ 1138246 w 2613089"/>
                  <a:gd name="connsiteY5" fmla="*/ 2613087 h 2613088"/>
                  <a:gd name="connsiteX6" fmla="*/ 1685333 w 2613089"/>
                  <a:gd name="connsiteY6" fmla="*/ 2336861 h 2613088"/>
                  <a:gd name="connsiteX7" fmla="*/ 1937535 w 2613089"/>
                  <a:gd name="connsiteY7" fmla="*/ 2336861 h 2613088"/>
                  <a:gd name="connsiteX8" fmla="*/ 1811434 w 2613089"/>
                  <a:gd name="connsiteY8" fmla="*/ 2613086 h 2613088"/>
                  <a:gd name="connsiteX9" fmla="*/ 1348739 w 2613089"/>
                  <a:gd name="connsiteY9" fmla="*/ 2336860 h 2613088"/>
                  <a:gd name="connsiteX10" fmla="*/ 1600941 w 2613089"/>
                  <a:gd name="connsiteY10" fmla="*/ 2336860 h 2613088"/>
                  <a:gd name="connsiteX11" fmla="*/ 1474840 w 2613089"/>
                  <a:gd name="connsiteY11" fmla="*/ 2613085 h 2613088"/>
                  <a:gd name="connsiteX12" fmla="*/ 2336864 w 2613089"/>
                  <a:gd name="connsiteY12" fmla="*/ 1685332 h 2613088"/>
                  <a:gd name="connsiteX13" fmla="*/ 2613089 w 2613089"/>
                  <a:gd name="connsiteY13" fmla="*/ 1811433 h 2613088"/>
                  <a:gd name="connsiteX14" fmla="*/ 2336864 w 2613089"/>
                  <a:gd name="connsiteY14" fmla="*/ 1937534 h 2613088"/>
                  <a:gd name="connsiteX15" fmla="*/ 276227 w 2613089"/>
                  <a:gd name="connsiteY15" fmla="*/ 1685332 h 2613088"/>
                  <a:gd name="connsiteX16" fmla="*/ 276227 w 2613089"/>
                  <a:gd name="connsiteY16" fmla="*/ 1937534 h 2613088"/>
                  <a:gd name="connsiteX17" fmla="*/ 2 w 2613089"/>
                  <a:gd name="connsiteY17" fmla="*/ 1811433 h 2613088"/>
                  <a:gd name="connsiteX18" fmla="*/ 2336863 w 2613089"/>
                  <a:gd name="connsiteY18" fmla="*/ 1348738 h 2613088"/>
                  <a:gd name="connsiteX19" fmla="*/ 2613088 w 2613089"/>
                  <a:gd name="connsiteY19" fmla="*/ 1474839 h 2613088"/>
                  <a:gd name="connsiteX20" fmla="*/ 2336863 w 2613089"/>
                  <a:gd name="connsiteY20" fmla="*/ 1600940 h 2613088"/>
                  <a:gd name="connsiteX21" fmla="*/ 276228 w 2613089"/>
                  <a:gd name="connsiteY21" fmla="*/ 1348738 h 2613088"/>
                  <a:gd name="connsiteX22" fmla="*/ 276228 w 2613089"/>
                  <a:gd name="connsiteY22" fmla="*/ 1600940 h 2613088"/>
                  <a:gd name="connsiteX23" fmla="*/ 3 w 2613089"/>
                  <a:gd name="connsiteY23" fmla="*/ 1474839 h 2613088"/>
                  <a:gd name="connsiteX24" fmla="*/ 2336861 w 2613089"/>
                  <a:gd name="connsiteY24" fmla="*/ 1012144 h 2613088"/>
                  <a:gd name="connsiteX25" fmla="*/ 2613086 w 2613089"/>
                  <a:gd name="connsiteY25" fmla="*/ 1138245 h 2613088"/>
                  <a:gd name="connsiteX26" fmla="*/ 2336861 w 2613089"/>
                  <a:gd name="connsiteY26" fmla="*/ 1264346 h 2613088"/>
                  <a:gd name="connsiteX27" fmla="*/ 276226 w 2613089"/>
                  <a:gd name="connsiteY27" fmla="*/ 1012144 h 2613088"/>
                  <a:gd name="connsiteX28" fmla="*/ 276226 w 2613089"/>
                  <a:gd name="connsiteY28" fmla="*/ 1264346 h 2613088"/>
                  <a:gd name="connsiteX29" fmla="*/ 1 w 2613089"/>
                  <a:gd name="connsiteY29" fmla="*/ 1138245 h 2613088"/>
                  <a:gd name="connsiteX30" fmla="*/ 2336862 w 2613089"/>
                  <a:gd name="connsiteY30" fmla="*/ 675550 h 2613088"/>
                  <a:gd name="connsiteX31" fmla="*/ 2613087 w 2613089"/>
                  <a:gd name="connsiteY31" fmla="*/ 801651 h 2613088"/>
                  <a:gd name="connsiteX32" fmla="*/ 2336862 w 2613089"/>
                  <a:gd name="connsiteY32" fmla="*/ 927752 h 2613088"/>
                  <a:gd name="connsiteX33" fmla="*/ 276225 w 2613089"/>
                  <a:gd name="connsiteY33" fmla="*/ 675550 h 2613088"/>
                  <a:gd name="connsiteX34" fmla="*/ 276225 w 2613089"/>
                  <a:gd name="connsiteY34" fmla="*/ 927752 h 2613088"/>
                  <a:gd name="connsiteX35" fmla="*/ 0 w 2613089"/>
                  <a:gd name="connsiteY35" fmla="*/ 801651 h 2613088"/>
                  <a:gd name="connsiteX36" fmla="*/ 1138246 w 2613089"/>
                  <a:gd name="connsiteY36" fmla="*/ 3 h 2613088"/>
                  <a:gd name="connsiteX37" fmla="*/ 1264347 w 2613089"/>
                  <a:gd name="connsiteY37" fmla="*/ 276229 h 2613088"/>
                  <a:gd name="connsiteX38" fmla="*/ 1012145 w 2613089"/>
                  <a:gd name="connsiteY38" fmla="*/ 276229 h 2613088"/>
                  <a:gd name="connsiteX39" fmla="*/ 801652 w 2613089"/>
                  <a:gd name="connsiteY39" fmla="*/ 2 h 2613088"/>
                  <a:gd name="connsiteX40" fmla="*/ 927753 w 2613089"/>
                  <a:gd name="connsiteY40" fmla="*/ 276227 h 2613088"/>
                  <a:gd name="connsiteX41" fmla="*/ 675551 w 2613089"/>
                  <a:gd name="connsiteY41" fmla="*/ 276227 h 2613088"/>
                  <a:gd name="connsiteX42" fmla="*/ 1474840 w 2613089"/>
                  <a:gd name="connsiteY42" fmla="*/ 1 h 2613088"/>
                  <a:gd name="connsiteX43" fmla="*/ 1600941 w 2613089"/>
                  <a:gd name="connsiteY43" fmla="*/ 276227 h 2613088"/>
                  <a:gd name="connsiteX44" fmla="*/ 1348739 w 2613089"/>
                  <a:gd name="connsiteY44" fmla="*/ 276227 h 2613088"/>
                  <a:gd name="connsiteX45" fmla="*/ 1811434 w 2613089"/>
                  <a:gd name="connsiteY45" fmla="*/ 0 h 2613088"/>
                  <a:gd name="connsiteX46" fmla="*/ 1937535 w 2613089"/>
                  <a:gd name="connsiteY46" fmla="*/ 276226 h 2613088"/>
                  <a:gd name="connsiteX47" fmla="*/ 1685333 w 2613089"/>
                  <a:gd name="connsiteY47" fmla="*/ 276226 h 2613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613089" h="2613088">
                    <a:moveTo>
                      <a:pt x="675551" y="2336863"/>
                    </a:moveTo>
                    <a:lnTo>
                      <a:pt x="927753" y="2336863"/>
                    </a:lnTo>
                    <a:lnTo>
                      <a:pt x="801652" y="2613088"/>
                    </a:lnTo>
                    <a:close/>
                    <a:moveTo>
                      <a:pt x="1012145" y="2336862"/>
                    </a:moveTo>
                    <a:lnTo>
                      <a:pt x="1264347" y="2336862"/>
                    </a:lnTo>
                    <a:lnTo>
                      <a:pt x="1138246" y="2613087"/>
                    </a:lnTo>
                    <a:close/>
                    <a:moveTo>
                      <a:pt x="1685333" y="2336861"/>
                    </a:moveTo>
                    <a:lnTo>
                      <a:pt x="1937535" y="2336861"/>
                    </a:lnTo>
                    <a:lnTo>
                      <a:pt x="1811434" y="2613086"/>
                    </a:lnTo>
                    <a:close/>
                    <a:moveTo>
                      <a:pt x="1348739" y="2336860"/>
                    </a:moveTo>
                    <a:lnTo>
                      <a:pt x="1600941" y="2336860"/>
                    </a:lnTo>
                    <a:lnTo>
                      <a:pt x="1474840" y="2613085"/>
                    </a:lnTo>
                    <a:close/>
                    <a:moveTo>
                      <a:pt x="2336864" y="1685332"/>
                    </a:moveTo>
                    <a:lnTo>
                      <a:pt x="2613089" y="1811433"/>
                    </a:lnTo>
                    <a:lnTo>
                      <a:pt x="2336864" y="1937534"/>
                    </a:lnTo>
                    <a:close/>
                    <a:moveTo>
                      <a:pt x="276227" y="1685332"/>
                    </a:moveTo>
                    <a:lnTo>
                      <a:pt x="276227" y="1937534"/>
                    </a:lnTo>
                    <a:lnTo>
                      <a:pt x="2" y="1811433"/>
                    </a:lnTo>
                    <a:close/>
                    <a:moveTo>
                      <a:pt x="2336863" y="1348738"/>
                    </a:moveTo>
                    <a:lnTo>
                      <a:pt x="2613088" y="1474839"/>
                    </a:lnTo>
                    <a:lnTo>
                      <a:pt x="2336863" y="1600940"/>
                    </a:lnTo>
                    <a:close/>
                    <a:moveTo>
                      <a:pt x="276228" y="1348738"/>
                    </a:moveTo>
                    <a:lnTo>
                      <a:pt x="276228" y="1600940"/>
                    </a:lnTo>
                    <a:lnTo>
                      <a:pt x="3" y="1474839"/>
                    </a:lnTo>
                    <a:close/>
                    <a:moveTo>
                      <a:pt x="2336861" y="1012144"/>
                    </a:moveTo>
                    <a:lnTo>
                      <a:pt x="2613086" y="1138245"/>
                    </a:lnTo>
                    <a:lnTo>
                      <a:pt x="2336861" y="1264346"/>
                    </a:lnTo>
                    <a:close/>
                    <a:moveTo>
                      <a:pt x="276226" y="1012144"/>
                    </a:moveTo>
                    <a:lnTo>
                      <a:pt x="276226" y="1264346"/>
                    </a:lnTo>
                    <a:lnTo>
                      <a:pt x="1" y="1138245"/>
                    </a:lnTo>
                    <a:close/>
                    <a:moveTo>
                      <a:pt x="2336862" y="675550"/>
                    </a:moveTo>
                    <a:lnTo>
                      <a:pt x="2613087" y="801651"/>
                    </a:lnTo>
                    <a:lnTo>
                      <a:pt x="2336862" y="927752"/>
                    </a:lnTo>
                    <a:close/>
                    <a:moveTo>
                      <a:pt x="276225" y="675550"/>
                    </a:moveTo>
                    <a:lnTo>
                      <a:pt x="276225" y="927752"/>
                    </a:lnTo>
                    <a:lnTo>
                      <a:pt x="0" y="801651"/>
                    </a:lnTo>
                    <a:close/>
                    <a:moveTo>
                      <a:pt x="1138246" y="3"/>
                    </a:moveTo>
                    <a:lnTo>
                      <a:pt x="1264347" y="276229"/>
                    </a:lnTo>
                    <a:lnTo>
                      <a:pt x="1012145" y="276229"/>
                    </a:lnTo>
                    <a:close/>
                    <a:moveTo>
                      <a:pt x="801652" y="2"/>
                    </a:moveTo>
                    <a:lnTo>
                      <a:pt x="927753" y="276227"/>
                    </a:lnTo>
                    <a:lnTo>
                      <a:pt x="675551" y="276227"/>
                    </a:lnTo>
                    <a:close/>
                    <a:moveTo>
                      <a:pt x="1474840" y="1"/>
                    </a:moveTo>
                    <a:lnTo>
                      <a:pt x="1600941" y="276227"/>
                    </a:lnTo>
                    <a:lnTo>
                      <a:pt x="1348739" y="276227"/>
                    </a:lnTo>
                    <a:close/>
                    <a:moveTo>
                      <a:pt x="1811434" y="0"/>
                    </a:moveTo>
                    <a:lnTo>
                      <a:pt x="1937535" y="276226"/>
                    </a:lnTo>
                    <a:lnTo>
                      <a:pt x="1685333" y="276226"/>
                    </a:lnTo>
                    <a:close/>
                  </a:path>
                </a:pathLst>
              </a:custGeom>
              <a:solidFill>
                <a:srgbClr val="FFC021"/>
              </a:solidFill>
              <a:ln>
                <a:noFill/>
              </a:ln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sv-SE"/>
              </a:p>
            </p:txBody>
          </p:sp>
          <p:sp>
            <p:nvSpPr>
              <p:cNvPr id="69" name="Octagon 68"/>
              <p:cNvSpPr/>
              <p:nvPr/>
            </p:nvSpPr>
            <p:spPr>
              <a:xfrm>
                <a:off x="2763606" y="590106"/>
                <a:ext cx="2087162" cy="2063077"/>
              </a:xfrm>
              <a:prstGeom prst="octagon">
                <a:avLst>
                  <a:gd name="adj" fmla="val 11713"/>
                </a:avLst>
              </a:prstGeom>
              <a:solidFill>
                <a:srgbClr val="2E2E2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0" name="Octagon 16"/>
              <p:cNvSpPr/>
              <p:nvPr/>
            </p:nvSpPr>
            <p:spPr>
              <a:xfrm>
                <a:off x="3005254" y="590106"/>
                <a:ext cx="1845514" cy="2063077"/>
              </a:xfrm>
              <a:custGeom>
                <a:avLst/>
                <a:gdLst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087162"/>
                  <a:gd name="connsiteY0" fmla="*/ 241648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8" fmla="*/ 0 w 2087162"/>
                  <a:gd name="connsiteY8" fmla="*/ 241648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480016"/>
                  <a:gd name="connsiteY0" fmla="*/ 573541 h 2063077"/>
                  <a:gd name="connsiteX1" fmla="*/ 634502 w 2480016"/>
                  <a:gd name="connsiteY1" fmla="*/ 0 h 2063077"/>
                  <a:gd name="connsiteX2" fmla="*/ 2238368 w 2480016"/>
                  <a:gd name="connsiteY2" fmla="*/ 0 h 2063077"/>
                  <a:gd name="connsiteX3" fmla="*/ 2480016 w 2480016"/>
                  <a:gd name="connsiteY3" fmla="*/ 241648 h 2063077"/>
                  <a:gd name="connsiteX4" fmla="*/ 2480016 w 2480016"/>
                  <a:gd name="connsiteY4" fmla="*/ 1821429 h 2063077"/>
                  <a:gd name="connsiteX5" fmla="*/ 2238368 w 2480016"/>
                  <a:gd name="connsiteY5" fmla="*/ 2063077 h 2063077"/>
                  <a:gd name="connsiteX6" fmla="*/ 634502 w 2480016"/>
                  <a:gd name="connsiteY6" fmla="*/ 2063077 h 2063077"/>
                  <a:gd name="connsiteX7" fmla="*/ 392854 w 2480016"/>
                  <a:gd name="connsiteY7" fmla="*/ 1821429 h 2063077"/>
                  <a:gd name="connsiteX8" fmla="*/ 0 w 2480016"/>
                  <a:gd name="connsiteY8" fmla="*/ 573541 h 2063077"/>
                  <a:gd name="connsiteX0" fmla="*/ 0 w 2087162"/>
                  <a:gd name="connsiteY0" fmla="*/ 1821429 h 2063077"/>
                  <a:gd name="connsiteX1" fmla="*/ 241648 w 2087162"/>
                  <a:gd name="connsiteY1" fmla="*/ 0 h 2063077"/>
                  <a:gd name="connsiteX2" fmla="*/ 1845514 w 2087162"/>
                  <a:gd name="connsiteY2" fmla="*/ 0 h 2063077"/>
                  <a:gd name="connsiteX3" fmla="*/ 2087162 w 2087162"/>
                  <a:gd name="connsiteY3" fmla="*/ 241648 h 2063077"/>
                  <a:gd name="connsiteX4" fmla="*/ 2087162 w 2087162"/>
                  <a:gd name="connsiteY4" fmla="*/ 1821429 h 2063077"/>
                  <a:gd name="connsiteX5" fmla="*/ 1845514 w 2087162"/>
                  <a:gd name="connsiteY5" fmla="*/ 2063077 h 2063077"/>
                  <a:gd name="connsiteX6" fmla="*/ 241648 w 2087162"/>
                  <a:gd name="connsiteY6" fmla="*/ 2063077 h 2063077"/>
                  <a:gd name="connsiteX7" fmla="*/ 0 w 2087162"/>
                  <a:gd name="connsiteY7" fmla="*/ 1821429 h 2063077"/>
                  <a:gd name="connsiteX0" fmla="*/ 0 w 2087162"/>
                  <a:gd name="connsiteY0" fmla="*/ 1821429 h 2063077"/>
                  <a:gd name="connsiteX1" fmla="*/ 1845514 w 2087162"/>
                  <a:gd name="connsiteY1" fmla="*/ 0 h 2063077"/>
                  <a:gd name="connsiteX2" fmla="*/ 2087162 w 2087162"/>
                  <a:gd name="connsiteY2" fmla="*/ 241648 h 2063077"/>
                  <a:gd name="connsiteX3" fmla="*/ 2087162 w 2087162"/>
                  <a:gd name="connsiteY3" fmla="*/ 1821429 h 2063077"/>
                  <a:gd name="connsiteX4" fmla="*/ 1845514 w 2087162"/>
                  <a:gd name="connsiteY4" fmla="*/ 2063077 h 2063077"/>
                  <a:gd name="connsiteX5" fmla="*/ 241648 w 2087162"/>
                  <a:gd name="connsiteY5" fmla="*/ 2063077 h 2063077"/>
                  <a:gd name="connsiteX6" fmla="*/ 0 w 2087162"/>
                  <a:gd name="connsiteY6" fmla="*/ 1821429 h 2063077"/>
                  <a:gd name="connsiteX0" fmla="*/ 0 w 1845514"/>
                  <a:gd name="connsiteY0" fmla="*/ 2063077 h 2063077"/>
                  <a:gd name="connsiteX1" fmla="*/ 1603866 w 1845514"/>
                  <a:gd name="connsiteY1" fmla="*/ 0 h 2063077"/>
                  <a:gd name="connsiteX2" fmla="*/ 1845514 w 1845514"/>
                  <a:gd name="connsiteY2" fmla="*/ 241648 h 2063077"/>
                  <a:gd name="connsiteX3" fmla="*/ 1845514 w 1845514"/>
                  <a:gd name="connsiteY3" fmla="*/ 1821429 h 2063077"/>
                  <a:gd name="connsiteX4" fmla="*/ 1603866 w 1845514"/>
                  <a:gd name="connsiteY4" fmla="*/ 2063077 h 2063077"/>
                  <a:gd name="connsiteX5" fmla="*/ 0 w 1845514"/>
                  <a:gd name="connsiteY5" fmla="*/ 2063077 h 2063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5514" h="2063077">
                    <a:moveTo>
                      <a:pt x="0" y="2063077"/>
                    </a:moveTo>
                    <a:lnTo>
                      <a:pt x="1603866" y="0"/>
                    </a:lnTo>
                    <a:lnTo>
                      <a:pt x="1845514" y="241648"/>
                    </a:lnTo>
                    <a:lnTo>
                      <a:pt x="1845514" y="1821429"/>
                    </a:lnTo>
                    <a:lnTo>
                      <a:pt x="1603866" y="2063077"/>
                    </a:lnTo>
                    <a:lnTo>
                      <a:pt x="0" y="2063077"/>
                    </a:lnTo>
                    <a:close/>
                  </a:path>
                </a:pathLst>
              </a:cu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3005254" y="799252"/>
                <a:ext cx="178213" cy="178213"/>
              </a:xfrm>
              <a:prstGeom prst="ellipse">
                <a:avLst/>
              </a:prstGeom>
              <a:solidFill>
                <a:srgbClr val="29292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/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56455" y="4551259"/>
              <a:ext cx="1416559" cy="1417223"/>
              <a:chOff x="1753933" y="2029826"/>
              <a:chExt cx="1416559" cy="1417223"/>
            </a:xfrm>
          </p:grpSpPr>
          <p:sp>
            <p:nvSpPr>
              <p:cNvPr id="58" name="Rounded Rectangle 57"/>
              <p:cNvSpPr/>
              <p:nvPr/>
            </p:nvSpPr>
            <p:spPr>
              <a:xfrm>
                <a:off x="1753933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/>
              </a:p>
            </p:txBody>
          </p:sp>
          <p:sp>
            <p:nvSpPr>
              <p:cNvPr id="61" name="Rounded Rectangle 60"/>
              <p:cNvSpPr/>
              <p:nvPr/>
            </p:nvSpPr>
            <p:spPr>
              <a:xfrm>
                <a:off x="2495550" y="2029826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6" name="Rounded Rectangle 65"/>
              <p:cNvSpPr/>
              <p:nvPr/>
            </p:nvSpPr>
            <p:spPr>
              <a:xfrm>
                <a:off x="1753933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  <p:sp>
            <p:nvSpPr>
              <p:cNvPr id="67" name="Rounded Rectangle 66"/>
              <p:cNvSpPr/>
              <p:nvPr/>
            </p:nvSpPr>
            <p:spPr>
              <a:xfrm>
                <a:off x="2495550" y="2771775"/>
                <a:ext cx="674942" cy="675274"/>
              </a:xfrm>
              <a:prstGeom prst="roundRect">
                <a:avLst>
                  <a:gd name="adj" fmla="val 6176"/>
                </a:avLst>
              </a:prstGeom>
              <a:solidFill>
                <a:schemeClr val="bg2">
                  <a:lumMod val="75000"/>
                  <a:alpha val="17000"/>
                </a:schemeClr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b="1" dirty="0">
                  <a:solidFill>
                    <a:schemeClr val="lt1">
                      <a:alpha val="20000"/>
                    </a:schemeClr>
                  </a:solidFill>
                </a:endParaRP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2088547" y="4696799"/>
            <a:ext cx="7738794" cy="1133888"/>
            <a:chOff x="2093627" y="4578050"/>
            <a:chExt cx="7738794" cy="1133888"/>
          </a:xfrm>
        </p:grpSpPr>
        <p:cxnSp>
          <p:nvCxnSpPr>
            <p:cNvPr id="59" name="Straight Connector 58"/>
            <p:cNvCxnSpPr>
              <a:stCxn id="86" idx="2"/>
              <a:endCxn id="85" idx="6"/>
            </p:cNvCxnSpPr>
            <p:nvPr/>
          </p:nvCxnSpPr>
          <p:spPr>
            <a:xfrm flipH="1">
              <a:off x="6494397" y="4827955"/>
              <a:ext cx="2315824" cy="7338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84" idx="2"/>
              <a:endCxn id="83" idx="6"/>
            </p:cNvCxnSpPr>
            <p:nvPr/>
          </p:nvCxnSpPr>
          <p:spPr>
            <a:xfrm flipH="1" flipV="1">
              <a:off x="3114983" y="4824906"/>
              <a:ext cx="2328393" cy="71840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84" idx="2"/>
              <a:endCxn id="82" idx="6"/>
            </p:cNvCxnSpPr>
            <p:nvPr/>
          </p:nvCxnSpPr>
          <p:spPr>
            <a:xfrm flipH="1">
              <a:off x="3106672" y="5543311"/>
              <a:ext cx="2336704" cy="2642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91" idx="4"/>
              <a:endCxn id="84" idx="0"/>
            </p:cNvCxnSpPr>
            <p:nvPr/>
          </p:nvCxnSpPr>
          <p:spPr>
            <a:xfrm flipH="1">
              <a:off x="5585576" y="4971258"/>
              <a:ext cx="7932" cy="429853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83" idx="2"/>
              <a:endCxn id="95" idx="6"/>
            </p:cNvCxnSpPr>
            <p:nvPr/>
          </p:nvCxnSpPr>
          <p:spPr>
            <a:xfrm flipH="1">
              <a:off x="2378027" y="4824906"/>
              <a:ext cx="452556" cy="1905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83" idx="3"/>
              <a:endCxn id="81" idx="7"/>
            </p:cNvCxnSpPr>
            <p:nvPr/>
          </p:nvCxnSpPr>
          <p:spPr>
            <a:xfrm flipH="1">
              <a:off x="2338223" y="4925457"/>
              <a:ext cx="534009" cy="53051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>
              <a:stCxn id="86" idx="4"/>
              <a:endCxn id="87" idx="0"/>
            </p:cNvCxnSpPr>
            <p:nvPr/>
          </p:nvCxnSpPr>
          <p:spPr>
            <a:xfrm flipH="1">
              <a:off x="8938543" y="4970155"/>
              <a:ext cx="13878" cy="44943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86" idx="5"/>
              <a:endCxn id="88" idx="1"/>
            </p:cNvCxnSpPr>
            <p:nvPr/>
          </p:nvCxnSpPr>
          <p:spPr>
            <a:xfrm>
              <a:off x="9052972" y="4928506"/>
              <a:ext cx="536698" cy="527467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>
              <a:stCxn id="91" idx="5"/>
              <a:endCxn id="85" idx="1"/>
            </p:cNvCxnSpPr>
            <p:nvPr/>
          </p:nvCxnSpPr>
          <p:spPr>
            <a:xfrm>
              <a:off x="5694059" y="4929609"/>
              <a:ext cx="557587" cy="531632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86" idx="6"/>
              <a:endCxn id="89" idx="2"/>
            </p:cNvCxnSpPr>
            <p:nvPr/>
          </p:nvCxnSpPr>
          <p:spPr>
            <a:xfrm>
              <a:off x="9094621" y="4827955"/>
              <a:ext cx="453400" cy="11646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2095472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2" name="Oval 81"/>
            <p:cNvSpPr/>
            <p:nvPr/>
          </p:nvSpPr>
          <p:spPr>
            <a:xfrm>
              <a:off x="2822272" y="542753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3" name="Oval 82"/>
            <p:cNvSpPr/>
            <p:nvPr/>
          </p:nvSpPr>
          <p:spPr>
            <a:xfrm>
              <a:off x="2830583" y="4682706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4" name="Oval 83"/>
            <p:cNvSpPr/>
            <p:nvPr/>
          </p:nvSpPr>
          <p:spPr>
            <a:xfrm>
              <a:off x="5443376" y="540111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5" name="Oval 84"/>
            <p:cNvSpPr/>
            <p:nvPr/>
          </p:nvSpPr>
          <p:spPr>
            <a:xfrm>
              <a:off x="6209997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6" name="Oval 85"/>
            <p:cNvSpPr/>
            <p:nvPr/>
          </p:nvSpPr>
          <p:spPr>
            <a:xfrm>
              <a:off x="8810221" y="4685755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7" name="Oval 86"/>
            <p:cNvSpPr/>
            <p:nvPr/>
          </p:nvSpPr>
          <p:spPr>
            <a:xfrm>
              <a:off x="8796343" y="541959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8" name="Oval 87"/>
            <p:cNvSpPr/>
            <p:nvPr/>
          </p:nvSpPr>
          <p:spPr>
            <a:xfrm>
              <a:off x="9548021" y="5414324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89" name="Oval 88"/>
            <p:cNvSpPr/>
            <p:nvPr/>
          </p:nvSpPr>
          <p:spPr>
            <a:xfrm>
              <a:off x="9548021" y="4697401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0" name="Straight Connector 89"/>
            <p:cNvCxnSpPr>
              <a:stCxn id="94" idx="2"/>
              <a:endCxn id="91" idx="6"/>
            </p:cNvCxnSpPr>
            <p:nvPr/>
          </p:nvCxnSpPr>
          <p:spPr>
            <a:xfrm flipH="1" flipV="1">
              <a:off x="5735708" y="4829058"/>
              <a:ext cx="329299" cy="124149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/>
            <p:cNvSpPr/>
            <p:nvPr/>
          </p:nvSpPr>
          <p:spPr>
            <a:xfrm>
              <a:off x="5451308" y="4686858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cxnSp>
          <p:nvCxnSpPr>
            <p:cNvPr id="92" name="Straight Connector 91"/>
            <p:cNvCxnSpPr>
              <a:stCxn id="94" idx="7"/>
              <a:endCxn id="93" idx="3"/>
            </p:cNvCxnSpPr>
            <p:nvPr/>
          </p:nvCxnSpPr>
          <p:spPr>
            <a:xfrm flipV="1">
              <a:off x="6307758" y="4820801"/>
              <a:ext cx="63116" cy="31855"/>
            </a:xfrm>
            <a:prstGeom prst="line">
              <a:avLst/>
            </a:prstGeom>
            <a:ln w="63500" cap="rnd">
              <a:solidFill>
                <a:srgbClr val="50DE94"/>
              </a:solidFill>
              <a:round/>
              <a:headEnd w="sm" len="med"/>
              <a:tailEnd type="none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/>
            <p:cNvSpPr/>
            <p:nvPr/>
          </p:nvSpPr>
          <p:spPr>
            <a:xfrm>
              <a:off x="6329225" y="4578050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4" name="Oval 93"/>
            <p:cNvSpPr/>
            <p:nvPr/>
          </p:nvSpPr>
          <p:spPr>
            <a:xfrm>
              <a:off x="6065007" y="4811007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  <p:sp>
          <p:nvSpPr>
            <p:cNvPr id="95" name="Oval 94"/>
            <p:cNvSpPr/>
            <p:nvPr/>
          </p:nvSpPr>
          <p:spPr>
            <a:xfrm>
              <a:off x="2093627" y="4701762"/>
              <a:ext cx="284400" cy="284400"/>
            </a:xfrm>
            <a:prstGeom prst="ellipse">
              <a:avLst/>
            </a:prstGeom>
            <a:solidFill>
              <a:srgbClr val="43BFF7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sv-SE" sz="1100" b="1" dirty="0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62714" y="754358"/>
            <a:ext cx="11483352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5400" b="1" dirty="0" err="1">
                <a:latin typeface="Lobster" pitchFamily="2" charset="77"/>
              </a:rPr>
              <a:t>Scale</a:t>
            </a:r>
            <a:r>
              <a:rPr lang="sv-SE" sz="5400" b="1" dirty="0">
                <a:latin typeface="Lobster" pitchFamily="2" charset="77"/>
              </a:rPr>
              <a:t> </a:t>
            </a:r>
            <a:r>
              <a:rPr lang="sv-SE" sz="5400" b="1" dirty="0" err="1">
                <a:latin typeface="Lobster" pitchFamily="2" charset="77"/>
              </a:rPr>
              <a:t>up</a:t>
            </a:r>
            <a:r>
              <a:rPr lang="sv-SE" sz="5400" b="1" dirty="0">
                <a:latin typeface="Lobster" pitchFamily="2" charset="77"/>
              </a:rPr>
              <a:t> and </a:t>
            </a:r>
            <a:r>
              <a:rPr lang="sv-SE" sz="5400" b="1" dirty="0" err="1">
                <a:latin typeface="Lobster" pitchFamily="2" charset="77"/>
              </a:rPr>
              <a:t>out</a:t>
            </a:r>
            <a:r>
              <a:rPr lang="sv-SE" sz="5400" b="1" dirty="0">
                <a:latin typeface="Lobster" pitchFamily="2" charset="77"/>
              </a:rPr>
              <a:t>, </a:t>
            </a:r>
            <a:r>
              <a:rPr lang="sv-SE" sz="5400" b="1" dirty="0" err="1">
                <a:latin typeface="Lobster" pitchFamily="2" charset="77"/>
              </a:rPr>
              <a:t>are</a:t>
            </a:r>
            <a:r>
              <a:rPr lang="sv-SE" sz="5400" b="1" dirty="0">
                <a:latin typeface="Lobster" pitchFamily="2" charset="77"/>
              </a:rPr>
              <a:t> </a:t>
            </a:r>
            <a:r>
              <a:rPr lang="sv-SE" sz="5400" b="1" dirty="0" err="1">
                <a:latin typeface="Lobster" pitchFamily="2" charset="77"/>
              </a:rPr>
              <a:t>essentially</a:t>
            </a:r>
            <a:r>
              <a:rPr lang="sv-SE" sz="5400" b="1" dirty="0">
                <a:latin typeface="Lobster" pitchFamily="2" charset="77"/>
              </a:rPr>
              <a:t> the same</a:t>
            </a:r>
          </a:p>
          <a:p>
            <a:pPr algn="ctr"/>
            <a:br>
              <a:rPr lang="sv-SE" sz="1600" b="1" dirty="0"/>
            </a:br>
            <a:br>
              <a:rPr lang="sv-SE" sz="1600" b="1" dirty="0"/>
            </a:br>
            <a:r>
              <a:rPr lang="sv-SE" sz="2000" b="1" i="1" dirty="0" err="1">
                <a:solidFill>
                  <a:srgbClr val="FFE699"/>
                </a:solidFill>
              </a:rPr>
              <a:t>That</a:t>
            </a:r>
            <a:r>
              <a:rPr lang="sv-SE" sz="2000" b="1" i="1" dirty="0">
                <a:solidFill>
                  <a:srgbClr val="FFE699"/>
                </a:solidFill>
              </a:rPr>
              <a:t> is; </a:t>
            </a:r>
            <a:r>
              <a:rPr lang="sv-SE" sz="2000" b="1" i="1" dirty="0" err="1">
                <a:solidFill>
                  <a:srgbClr val="FFE699"/>
                </a:solidFill>
              </a:rPr>
              <a:t>We</a:t>
            </a:r>
            <a:r>
              <a:rPr lang="sv-SE" sz="2000" b="1" i="1" dirty="0">
                <a:solidFill>
                  <a:srgbClr val="FFE699"/>
                </a:solidFill>
              </a:rPr>
              <a:t> </a:t>
            </a:r>
            <a:r>
              <a:rPr lang="sv-SE" sz="2000" b="1" i="1" dirty="0" err="1">
                <a:solidFill>
                  <a:srgbClr val="FFE699"/>
                </a:solidFill>
              </a:rPr>
              <a:t>want</a:t>
            </a:r>
            <a:r>
              <a:rPr lang="sv-SE" sz="2000" b="1" i="1" dirty="0">
                <a:solidFill>
                  <a:srgbClr val="FFE699"/>
                </a:solidFill>
              </a:rPr>
              <a:t> to </a:t>
            </a:r>
            <a:r>
              <a:rPr lang="sv-SE" sz="2000" b="1" i="1" dirty="0" err="1">
                <a:solidFill>
                  <a:srgbClr val="FFE699"/>
                </a:solidFill>
              </a:rPr>
              <a:t>execute</a:t>
            </a:r>
            <a:r>
              <a:rPr lang="sv-SE" sz="2000" b="1" i="1" dirty="0">
                <a:solidFill>
                  <a:srgbClr val="FFE699"/>
                </a:solidFill>
              </a:rPr>
              <a:t> </a:t>
            </a:r>
            <a:r>
              <a:rPr lang="sv-SE" sz="2000" b="1" i="1" dirty="0" err="1">
                <a:solidFill>
                  <a:srgbClr val="FFE699"/>
                </a:solidFill>
              </a:rPr>
              <a:t>code</a:t>
            </a:r>
            <a:r>
              <a:rPr lang="sv-SE" sz="2000" b="1" i="1" dirty="0">
                <a:solidFill>
                  <a:srgbClr val="FFE699"/>
                </a:solidFill>
              </a:rPr>
              <a:t> ”</a:t>
            </a:r>
            <a:r>
              <a:rPr lang="sv-SE" sz="2000" b="1" i="1" dirty="0" err="1">
                <a:solidFill>
                  <a:srgbClr val="FFE699"/>
                </a:solidFill>
              </a:rPr>
              <a:t>somewhere</a:t>
            </a:r>
            <a:r>
              <a:rPr lang="sv-SE" sz="2000" b="1" i="1" dirty="0">
                <a:solidFill>
                  <a:srgbClr val="FFE699"/>
                </a:solidFill>
              </a:rPr>
              <a:t>”, on a </a:t>
            </a:r>
            <a:r>
              <a:rPr lang="sv-SE" sz="2000" b="1" i="1" dirty="0" err="1">
                <a:solidFill>
                  <a:srgbClr val="FFE699"/>
                </a:solidFill>
              </a:rPr>
              <a:t>core</a:t>
            </a:r>
            <a:r>
              <a:rPr lang="sv-SE" sz="2000" b="1" i="1" dirty="0">
                <a:solidFill>
                  <a:srgbClr val="FFE699"/>
                </a:solidFill>
              </a:rPr>
              <a:t>, on a </a:t>
            </a:r>
            <a:r>
              <a:rPr lang="sv-SE" sz="2000" b="1" i="1" dirty="0" err="1">
                <a:solidFill>
                  <a:srgbClr val="FFE699"/>
                </a:solidFill>
              </a:rPr>
              <a:t>machine</a:t>
            </a:r>
            <a:r>
              <a:rPr lang="sv-SE" sz="2000" b="1" i="1" dirty="0">
                <a:solidFill>
                  <a:srgbClr val="FFE699"/>
                </a:solidFill>
              </a:rPr>
              <a:t>, in a cluster.</a:t>
            </a:r>
          </a:p>
          <a:p>
            <a:endParaRPr lang="sv-SE" sz="2000" b="1" i="1" dirty="0">
              <a:solidFill>
                <a:srgbClr val="FFE699"/>
              </a:solidFill>
            </a:endParaRPr>
          </a:p>
          <a:p>
            <a:pPr algn="ctr"/>
            <a:r>
              <a:rPr lang="sv-SE" sz="2000" b="1" i="1" dirty="0" err="1">
                <a:solidFill>
                  <a:srgbClr val="FFE699"/>
                </a:solidFill>
              </a:rPr>
              <a:t>Why</a:t>
            </a:r>
            <a:r>
              <a:rPr lang="sv-SE" sz="2000" b="1" i="1" dirty="0">
                <a:solidFill>
                  <a:srgbClr val="FFE699"/>
                </a:solidFill>
              </a:rPr>
              <a:t> </a:t>
            </a:r>
            <a:r>
              <a:rPr lang="sv-SE" sz="2000" b="1" i="1" dirty="0" err="1">
                <a:solidFill>
                  <a:srgbClr val="FFE699"/>
                </a:solidFill>
              </a:rPr>
              <a:t>should</a:t>
            </a:r>
            <a:r>
              <a:rPr lang="sv-SE" sz="2000" b="1" i="1" dirty="0">
                <a:solidFill>
                  <a:srgbClr val="FFE699"/>
                </a:solidFill>
              </a:rPr>
              <a:t> </a:t>
            </a:r>
            <a:r>
              <a:rPr lang="sv-SE" sz="2000" b="1" i="1" dirty="0" err="1">
                <a:solidFill>
                  <a:srgbClr val="FFE699"/>
                </a:solidFill>
              </a:rPr>
              <a:t>we</a:t>
            </a:r>
            <a:r>
              <a:rPr lang="sv-SE" sz="2000" b="1" i="1" dirty="0">
                <a:solidFill>
                  <a:srgbClr val="FFE699"/>
                </a:solidFill>
              </a:rPr>
              <a:t> as </a:t>
            </a:r>
            <a:r>
              <a:rPr lang="sv-SE" sz="2000" b="1" i="1" dirty="0" err="1">
                <a:solidFill>
                  <a:srgbClr val="FFE699"/>
                </a:solidFill>
              </a:rPr>
              <a:t>developers</a:t>
            </a:r>
            <a:r>
              <a:rPr lang="sv-SE" sz="2000" b="1" i="1" dirty="0">
                <a:solidFill>
                  <a:srgbClr val="FFE699"/>
                </a:solidFill>
              </a:rPr>
              <a:t> </a:t>
            </a:r>
            <a:r>
              <a:rPr lang="sv-SE" sz="2000" b="1" i="1" dirty="0" err="1">
                <a:solidFill>
                  <a:srgbClr val="FFE699"/>
                </a:solidFill>
              </a:rPr>
              <a:t>have</a:t>
            </a:r>
            <a:r>
              <a:rPr lang="sv-SE" sz="2000" b="1" i="1" dirty="0">
                <a:solidFill>
                  <a:srgbClr val="FFE699"/>
                </a:solidFill>
              </a:rPr>
              <a:t> to </a:t>
            </a:r>
            <a:r>
              <a:rPr lang="sv-SE" sz="2000" b="1" i="1" dirty="0" err="1">
                <a:solidFill>
                  <a:srgbClr val="FFE699"/>
                </a:solidFill>
              </a:rPr>
              <a:t>resort</a:t>
            </a:r>
            <a:r>
              <a:rPr lang="sv-SE" sz="2000" b="1" i="1" dirty="0">
                <a:solidFill>
                  <a:srgbClr val="FFE699"/>
                </a:solidFill>
              </a:rPr>
              <a:t> to different </a:t>
            </a:r>
            <a:r>
              <a:rPr lang="sv-SE" sz="2000" b="1" i="1" dirty="0" err="1">
                <a:solidFill>
                  <a:srgbClr val="FFE699"/>
                </a:solidFill>
              </a:rPr>
              <a:t>technologies</a:t>
            </a:r>
            <a:r>
              <a:rPr lang="sv-SE" sz="2000" b="1" i="1" dirty="0">
                <a:solidFill>
                  <a:srgbClr val="FFE699"/>
                </a:solidFill>
              </a:rPr>
              <a:t> to do the same </a:t>
            </a:r>
            <a:r>
              <a:rPr lang="sv-SE" sz="2000" b="1" i="1" dirty="0" err="1">
                <a:solidFill>
                  <a:srgbClr val="FFE699"/>
                </a:solidFill>
              </a:rPr>
              <a:t>thing</a:t>
            </a:r>
            <a:r>
              <a:rPr lang="sv-SE" sz="2000" b="1" i="1" dirty="0">
                <a:solidFill>
                  <a:srgbClr val="FFE699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0440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Event thread"/>
          <p:cNvGrpSpPr/>
          <p:nvPr/>
        </p:nvGrpSpPr>
        <p:grpSpPr>
          <a:xfrm>
            <a:off x="920364" y="0"/>
            <a:ext cx="2804078" cy="6858000"/>
            <a:chOff x="935557" y="0"/>
            <a:chExt cx="2804078" cy="6858000"/>
          </a:xfrm>
        </p:grpSpPr>
        <p:grpSp>
          <p:nvGrpSpPr>
            <p:cNvPr id="2" name="Group 1"/>
            <p:cNvGrpSpPr/>
            <p:nvPr/>
          </p:nvGrpSpPr>
          <p:grpSpPr>
            <a:xfrm>
              <a:off x="935557" y="0"/>
              <a:ext cx="2804078" cy="6858000"/>
              <a:chOff x="935557" y="0"/>
              <a:chExt cx="2804078" cy="685800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938835" y="0"/>
                <a:ext cx="2800800" cy="685800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Down Arrow 4"/>
              <p:cNvSpPr/>
              <p:nvPr/>
            </p:nvSpPr>
            <p:spPr>
              <a:xfrm>
                <a:off x="935557" y="1047038"/>
                <a:ext cx="2801467" cy="4794318"/>
              </a:xfrm>
              <a:prstGeom prst="downArrow">
                <a:avLst>
                  <a:gd name="adj1" fmla="val 100000"/>
                  <a:gd name="adj2" fmla="val 44751"/>
                </a:avLst>
              </a:prstGeom>
              <a:solidFill>
                <a:srgbClr val="3F5E8B">
                  <a:alpha val="41000"/>
                </a:srgbClr>
              </a:solidFill>
              <a:ln w="101600">
                <a:noFill/>
              </a:ln>
              <a:effectLst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1469907" y="1192479"/>
              <a:ext cx="1766959" cy="30777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Event-driven </a:t>
              </a:r>
              <a:r>
                <a:rPr lang="sv-SE" sz="1400" b="1" dirty="0" err="1"/>
                <a:t>thread</a:t>
              </a:r>
              <a:endParaRPr lang="sv-SE" sz="1400" b="1" dirty="0"/>
            </a:p>
          </p:txBody>
        </p:sp>
      </p:grpSp>
      <p:grpSp>
        <p:nvGrpSpPr>
          <p:cNvPr id="54" name="ActorRef"/>
          <p:cNvGrpSpPr/>
          <p:nvPr/>
        </p:nvGrpSpPr>
        <p:grpSpPr>
          <a:xfrm>
            <a:off x="4490592" y="2079731"/>
            <a:ext cx="4738905" cy="493646"/>
            <a:chOff x="4490592" y="2053151"/>
            <a:chExt cx="4738905" cy="493646"/>
          </a:xfrm>
          <a:solidFill>
            <a:srgbClr val="FF493E"/>
          </a:solidFill>
        </p:grpSpPr>
        <p:cxnSp>
          <p:nvCxnSpPr>
            <p:cNvPr id="15" name="Straight Arrow Connector 14"/>
            <p:cNvCxnSpPr/>
            <p:nvPr/>
          </p:nvCxnSpPr>
          <p:spPr>
            <a:xfrm flipH="1">
              <a:off x="4490592" y="2306413"/>
              <a:ext cx="4738905" cy="1"/>
            </a:xfrm>
            <a:prstGeom prst="straightConnector1">
              <a:avLst/>
            </a:prstGeom>
            <a:grpFill/>
            <a:ln w="63500" cap="rnd">
              <a:solidFill>
                <a:srgbClr val="50DE94"/>
              </a:solidFill>
              <a:round/>
              <a:headEnd w="sm" len="med"/>
              <a:tailEnd type="arrow" w="sm" len="sm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7464352" y="2053151"/>
              <a:ext cx="1397311" cy="493646"/>
            </a:xfrm>
            <a:prstGeom prst="roundRect">
              <a:avLst>
                <a:gd name="adj" fmla="val 6176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PID</a:t>
              </a:r>
            </a:p>
          </p:txBody>
        </p:sp>
      </p:grpSp>
      <p:grpSp>
        <p:nvGrpSpPr>
          <p:cNvPr id="52" name="Actor"/>
          <p:cNvGrpSpPr/>
          <p:nvPr/>
        </p:nvGrpSpPr>
        <p:grpSpPr>
          <a:xfrm>
            <a:off x="1374781" y="1645697"/>
            <a:ext cx="1881151" cy="3101553"/>
            <a:chOff x="1374781" y="1645697"/>
            <a:chExt cx="1881151" cy="3101553"/>
          </a:xfrm>
          <a:solidFill>
            <a:srgbClr val="282828"/>
          </a:solidFill>
        </p:grpSpPr>
        <p:sp>
          <p:nvSpPr>
            <p:cNvPr id="6" name="Rounded Rectangle 5"/>
            <p:cNvSpPr/>
            <p:nvPr/>
          </p:nvSpPr>
          <p:spPr>
            <a:xfrm>
              <a:off x="1374781" y="1695266"/>
              <a:ext cx="1877270" cy="3051984"/>
            </a:xfrm>
            <a:prstGeom prst="roundRect">
              <a:avLst>
                <a:gd name="adj" fmla="val 1958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sv-SE" sz="1400" b="1" dirty="0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378662" y="1645697"/>
              <a:ext cx="1877270" cy="3051984"/>
            </a:xfrm>
            <a:prstGeom prst="roundRect">
              <a:avLst>
                <a:gd name="adj" fmla="val 1958"/>
              </a:avLst>
            </a:prstGeom>
            <a:grpFill/>
            <a:ln w="381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v-SE" sz="1400" b="1" dirty="0" err="1"/>
                <a:t>Actor</a:t>
              </a:r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  <a:p>
              <a:pPr algn="ctr"/>
              <a:endParaRPr lang="sv-SE" sz="1400" b="1" dirty="0"/>
            </a:p>
          </p:txBody>
        </p:sp>
      </p:grpSp>
      <p:sp>
        <p:nvSpPr>
          <p:cNvPr id="31" name="State"/>
          <p:cNvSpPr/>
          <p:nvPr/>
        </p:nvSpPr>
        <p:spPr>
          <a:xfrm>
            <a:off x="1468706" y="3195169"/>
            <a:ext cx="1697182" cy="1368726"/>
          </a:xfrm>
          <a:prstGeom prst="roundRect">
            <a:avLst>
              <a:gd name="adj" fmla="val 3271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sv-SE" sz="1400" b="1" dirty="0"/>
              <a:t>State</a:t>
            </a:r>
          </a:p>
        </p:txBody>
      </p:sp>
      <p:sp>
        <p:nvSpPr>
          <p:cNvPr id="33" name="Supervisor"/>
          <p:cNvSpPr/>
          <p:nvPr/>
        </p:nvSpPr>
        <p:spPr>
          <a:xfrm>
            <a:off x="1520924" y="3618112"/>
            <a:ext cx="1589659" cy="404126"/>
          </a:xfrm>
          <a:prstGeom prst="roundRect">
            <a:avLst>
              <a:gd name="adj" fmla="val 6176"/>
            </a:avLst>
          </a:prstGeom>
          <a:solidFill>
            <a:srgbClr val="FF928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Supervision</a:t>
            </a:r>
            <a:endParaRPr lang="sv-SE" sz="1600" b="1" dirty="0"/>
          </a:p>
        </p:txBody>
      </p:sp>
      <p:sp>
        <p:nvSpPr>
          <p:cNvPr id="34" name="Children"/>
          <p:cNvSpPr/>
          <p:nvPr/>
        </p:nvSpPr>
        <p:spPr>
          <a:xfrm>
            <a:off x="1520923" y="4100412"/>
            <a:ext cx="1589659" cy="404126"/>
          </a:xfrm>
          <a:prstGeom prst="roundRect">
            <a:avLst>
              <a:gd name="adj" fmla="val 6176"/>
            </a:avLst>
          </a:prstGeom>
          <a:solidFill>
            <a:srgbClr val="FF928B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Children</a:t>
            </a:r>
          </a:p>
        </p:txBody>
      </p:sp>
      <p:sp>
        <p:nvSpPr>
          <p:cNvPr id="38" name="Can 37"/>
          <p:cNvSpPr/>
          <p:nvPr/>
        </p:nvSpPr>
        <p:spPr>
          <a:xfrm rot="5400000">
            <a:off x="2659897" y="885917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40" name="Rounded Rectangle 39"/>
          <p:cNvSpPr/>
          <p:nvPr/>
        </p:nvSpPr>
        <p:spPr>
          <a:xfrm>
            <a:off x="3071847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1" name="Rounded Rectangle 40"/>
          <p:cNvSpPr/>
          <p:nvPr/>
        </p:nvSpPr>
        <p:spPr>
          <a:xfrm>
            <a:off x="3408308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3737024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667921" y="2216293"/>
            <a:ext cx="1169772" cy="222421"/>
          </a:xfrm>
          <a:prstGeom prst="rect">
            <a:avLst/>
          </a:prstGeo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>
                <a:solidFill>
                  <a:schemeClr val="tx1"/>
                </a:solidFill>
              </a:rPr>
              <a:t>Mailbox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9384352" y="2178000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32" name="Behavior"/>
          <p:cNvSpPr/>
          <p:nvPr/>
        </p:nvSpPr>
        <p:spPr>
          <a:xfrm>
            <a:off x="1468706" y="2700734"/>
            <a:ext cx="1697182" cy="414197"/>
          </a:xfrm>
          <a:prstGeom prst="roundRect">
            <a:avLst>
              <a:gd name="adj" fmla="val 6176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Behavior</a:t>
            </a:r>
            <a:endParaRPr lang="sv-SE" sz="1400" b="1" dirty="0"/>
          </a:p>
        </p:txBody>
      </p:sp>
      <p:sp>
        <p:nvSpPr>
          <p:cNvPr id="39" name="Rounded Rectangle 38"/>
          <p:cNvSpPr/>
          <p:nvPr/>
        </p:nvSpPr>
        <p:spPr>
          <a:xfrm>
            <a:off x="2735917" y="217682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493780" y="1732582"/>
            <a:ext cx="1506773" cy="840795"/>
            <a:chOff x="5493780" y="1732582"/>
            <a:chExt cx="1506773" cy="840795"/>
          </a:xfrm>
          <a:effectLst/>
        </p:grpSpPr>
        <p:sp>
          <p:nvSpPr>
            <p:cNvPr id="46" name="Freeform 45"/>
            <p:cNvSpPr/>
            <p:nvPr/>
          </p:nvSpPr>
          <p:spPr>
            <a:xfrm>
              <a:off x="5493780" y="1732582"/>
              <a:ext cx="1506773" cy="840795"/>
            </a:xfrm>
            <a:custGeom>
              <a:avLst/>
              <a:gdLst>
                <a:gd name="connsiteX0" fmla="*/ 811534 w 1506773"/>
                <a:gd name="connsiteY0" fmla="*/ 0 h 840795"/>
                <a:gd name="connsiteX1" fmla="*/ 1148366 w 1506773"/>
                <a:gd name="connsiteY1" fmla="*/ 336832 h 840795"/>
                <a:gd name="connsiteX2" fmla="*/ 1145772 w 1506773"/>
                <a:gd name="connsiteY2" fmla="*/ 362569 h 840795"/>
                <a:gd name="connsiteX3" fmla="*/ 1156708 w 1506773"/>
                <a:gd name="connsiteY3" fmla="*/ 356633 h 840795"/>
                <a:gd name="connsiteX4" fmla="*/ 1254791 w 1506773"/>
                <a:gd name="connsiteY4" fmla="*/ 336831 h 840795"/>
                <a:gd name="connsiteX5" fmla="*/ 1506773 w 1506773"/>
                <a:gd name="connsiteY5" fmla="*/ 588813 h 840795"/>
                <a:gd name="connsiteX6" fmla="*/ 1254791 w 1506773"/>
                <a:gd name="connsiteY6" fmla="*/ 840795 h 840795"/>
                <a:gd name="connsiteX7" fmla="*/ 219803 w 1506773"/>
                <a:gd name="connsiteY7" fmla="*/ 840795 h 840795"/>
                <a:gd name="connsiteX8" fmla="*/ 219803 w 1506773"/>
                <a:gd name="connsiteY8" fmla="*/ 838500 h 840795"/>
                <a:gd name="connsiteX9" fmla="*/ 197036 w 1506773"/>
                <a:gd name="connsiteY9" fmla="*/ 840795 h 840795"/>
                <a:gd name="connsiteX10" fmla="*/ 0 w 1506773"/>
                <a:gd name="connsiteY10" fmla="*/ 643759 h 840795"/>
                <a:gd name="connsiteX11" fmla="*/ 157326 w 1506773"/>
                <a:gd name="connsiteY11" fmla="*/ 450726 h 840795"/>
                <a:gd name="connsiteX12" fmla="*/ 182581 w 1506773"/>
                <a:gd name="connsiteY12" fmla="*/ 448180 h 840795"/>
                <a:gd name="connsiteX13" fmla="*/ 199751 w 1506773"/>
                <a:gd name="connsiteY13" fmla="*/ 363136 h 840795"/>
                <a:gd name="connsiteX14" fmla="*/ 403134 w 1506773"/>
                <a:gd name="connsiteY14" fmla="*/ 228325 h 840795"/>
                <a:gd name="connsiteX15" fmla="*/ 447618 w 1506773"/>
                <a:gd name="connsiteY15" fmla="*/ 232809 h 840795"/>
                <a:gd name="connsiteX16" fmla="*/ 488795 w 1506773"/>
                <a:gd name="connsiteY16" fmla="*/ 245592 h 840795"/>
                <a:gd name="connsiteX17" fmla="*/ 501172 w 1506773"/>
                <a:gd name="connsiteY17" fmla="*/ 205722 h 840795"/>
                <a:gd name="connsiteX18" fmla="*/ 811534 w 1506773"/>
                <a:gd name="connsiteY18" fmla="*/ 0 h 84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06773" h="840795">
                  <a:moveTo>
                    <a:pt x="811534" y="0"/>
                  </a:moveTo>
                  <a:cubicBezTo>
                    <a:pt x="997561" y="0"/>
                    <a:pt x="1148366" y="150805"/>
                    <a:pt x="1148366" y="336832"/>
                  </a:cubicBezTo>
                  <a:lnTo>
                    <a:pt x="1145772" y="362569"/>
                  </a:lnTo>
                  <a:lnTo>
                    <a:pt x="1156708" y="356633"/>
                  </a:lnTo>
                  <a:cubicBezTo>
                    <a:pt x="1186855" y="343882"/>
                    <a:pt x="1220000" y="336831"/>
                    <a:pt x="1254791" y="336831"/>
                  </a:cubicBezTo>
                  <a:cubicBezTo>
                    <a:pt x="1393957" y="336831"/>
                    <a:pt x="1506773" y="449647"/>
                    <a:pt x="1506773" y="588813"/>
                  </a:cubicBezTo>
                  <a:cubicBezTo>
                    <a:pt x="1506773" y="727979"/>
                    <a:pt x="1393957" y="840795"/>
                    <a:pt x="1254791" y="840795"/>
                  </a:cubicBezTo>
                  <a:lnTo>
                    <a:pt x="219803" y="840795"/>
                  </a:lnTo>
                  <a:lnTo>
                    <a:pt x="219803" y="838500"/>
                  </a:lnTo>
                  <a:lnTo>
                    <a:pt x="197036" y="840795"/>
                  </a:lnTo>
                  <a:cubicBezTo>
                    <a:pt x="88216" y="840795"/>
                    <a:pt x="0" y="752579"/>
                    <a:pt x="0" y="643759"/>
                  </a:cubicBezTo>
                  <a:cubicBezTo>
                    <a:pt x="0" y="548542"/>
                    <a:pt x="67540" y="469099"/>
                    <a:pt x="157326" y="450726"/>
                  </a:cubicBezTo>
                  <a:lnTo>
                    <a:pt x="182581" y="448180"/>
                  </a:lnTo>
                  <a:lnTo>
                    <a:pt x="199751" y="363136"/>
                  </a:lnTo>
                  <a:cubicBezTo>
                    <a:pt x="233259" y="283913"/>
                    <a:pt x="311705" y="228325"/>
                    <a:pt x="403134" y="228325"/>
                  </a:cubicBezTo>
                  <a:cubicBezTo>
                    <a:pt x="418372" y="228325"/>
                    <a:pt x="433249" y="229869"/>
                    <a:pt x="447618" y="232809"/>
                  </a:cubicBezTo>
                  <a:lnTo>
                    <a:pt x="488795" y="245592"/>
                  </a:lnTo>
                  <a:lnTo>
                    <a:pt x="501172" y="205722"/>
                  </a:lnTo>
                  <a:cubicBezTo>
                    <a:pt x="552306" y="84828"/>
                    <a:pt x="672014" y="0"/>
                    <a:pt x="81153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 sz="140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774174" y="2126343"/>
              <a:ext cx="9626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>
                  <a:solidFill>
                    <a:schemeClr val="bg1">
                      <a:lumMod val="75000"/>
                      <a:lumOff val="25000"/>
                    </a:schemeClr>
                  </a:solidFill>
                </a:rPr>
                <a:t>Transport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32288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0" presetClass="pat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1.85185E-6 C -0.03255 -1.85185E-6 -0.0789 0.00255 -0.09349 0.00255 C -0.09336 0.03796 -0.09375 0.05671 -0.09375 0.08681 " pathEditMode="relative" rAng="0" ptsTypes="AAA">
                                      <p:cBhvr>
                                        <p:cTn id="5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88" y="432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xit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85185E-6 L -0.02748 -3.33333E-6 " pathEditMode="fixed" rAng="0" ptsTypes="AA">
                                      <p:cBhvr>
                                        <p:cTn id="67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7" y="0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1.85185E-6 L -0.0276 -3.33333E-6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95833E-6 -2.96296E-6 L -0.02734 -2.96296E-6 " pathEditMode="fixed" rAng="0" ptsTypes="AA">
                                      <p:cBhvr>
                                        <p:cTn id="71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06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35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0.00324 L -0.46328 -0.00023 " pathEditMode="fixed" rAng="0" ptsTypes="AA">
                                      <p:cBhvr>
                                        <p:cTn id="7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1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 animBg="1"/>
      <p:bldP spid="34" grpId="0" animBg="1"/>
      <p:bldP spid="38" grpId="0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37" grpId="0"/>
      <p:bldP spid="20" grpId="0" animBg="1"/>
      <p:bldP spid="20" grpId="1" animBg="1"/>
      <p:bldP spid="32" grpId="0" animBg="1"/>
      <p:bldP spid="39" grpId="0" animBg="1"/>
      <p:bldP spid="39" grpId="1" animBg="1"/>
      <p:bldP spid="39" grpId="2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FF9ABF-206D-BC4F-8F18-80B80C4A108A}"/>
              </a:ext>
            </a:extLst>
          </p:cNvPr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Hello World Demo</a:t>
            </a:r>
          </a:p>
        </p:txBody>
      </p:sp>
    </p:spTree>
    <p:extLst>
      <p:ext uri="{BB962C8B-B14F-4D97-AF65-F5344CB8AC3E}">
        <p14:creationId xmlns:p14="http://schemas.microsoft.com/office/powerpoint/2010/main" val="2228080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431543" y="3542589"/>
            <a:ext cx="3998037" cy="1232309"/>
          </a:xfrm>
          <a:prstGeom prst="ellipse">
            <a:avLst/>
          </a:prstGeom>
          <a:gradFill flip="none" rotWithShape="1">
            <a:gsLst>
              <a:gs pos="69000">
                <a:schemeClr val="bg1">
                  <a:alpha val="0"/>
                </a:schemeClr>
              </a:gs>
              <a:gs pos="18000">
                <a:schemeClr val="bg1">
                  <a:alpha val="23000"/>
                </a:schemeClr>
              </a:gs>
            </a:gsLst>
            <a:path path="shape">
              <a:fillToRect l="50000" t="50000" r="50000" b="50000"/>
            </a:path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362983"/>
            <a:ext cx="12192000" cy="1569660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r>
              <a:rPr lang="sv-SE" sz="9600" dirty="0"/>
              <a:t>Actors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995" y="1840425"/>
            <a:ext cx="2456901" cy="236545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BB82C8-8996-604D-B2B8-1F9C6A35B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1311" y="3932643"/>
            <a:ext cx="8089377" cy="8422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2400" dirty="0">
                <a:solidFill>
                  <a:srgbClr val="FFE699"/>
                </a:solidFill>
              </a:rPr>
              <a:t>A </a:t>
            </a:r>
            <a:r>
              <a:rPr lang="sv-SE" sz="2400" dirty="0" err="1">
                <a:solidFill>
                  <a:srgbClr val="FFE699"/>
                </a:solidFill>
              </a:rPr>
              <a:t>programming</a:t>
            </a:r>
            <a:r>
              <a:rPr lang="sv-SE" sz="2400" dirty="0">
                <a:solidFill>
                  <a:srgbClr val="FFE699"/>
                </a:solidFill>
              </a:rPr>
              <a:t> paradigm</a:t>
            </a:r>
          </a:p>
        </p:txBody>
      </p:sp>
    </p:spTree>
    <p:extLst>
      <p:ext uri="{BB962C8B-B14F-4D97-AF65-F5344CB8AC3E}">
        <p14:creationId xmlns:p14="http://schemas.microsoft.com/office/powerpoint/2010/main" val="247867439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FF9ABF-206D-BC4F-8F18-80B80C4A108A}"/>
              </a:ext>
            </a:extLst>
          </p:cNvPr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Chat Demo</a:t>
            </a:r>
          </a:p>
        </p:txBody>
      </p:sp>
    </p:spTree>
    <p:extLst>
      <p:ext uri="{BB962C8B-B14F-4D97-AF65-F5344CB8AC3E}">
        <p14:creationId xmlns:p14="http://schemas.microsoft.com/office/powerpoint/2010/main" val="16655104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572296"/>
            <a:ext cx="12192000" cy="1569660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r>
              <a:rPr lang="sv-SE" sz="9600" dirty="0"/>
              <a:t>Design for failure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00" y="3141956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>
                <a:latin typeface="+mn-lt"/>
              </a:rPr>
              <a:t>The </a:t>
            </a:r>
            <a:r>
              <a:rPr lang="sv-SE" sz="4000" i="1" dirty="0" err="1">
                <a:latin typeface="+mn-lt"/>
              </a:rPr>
              <a:t>famous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Erlang</a:t>
            </a:r>
            <a:r>
              <a:rPr lang="sv-SE" sz="4000" i="1" dirty="0">
                <a:latin typeface="+mn-lt"/>
              </a:rPr>
              <a:t> 99.9999999% </a:t>
            </a:r>
            <a:r>
              <a:rPr lang="sv-SE" sz="4000" i="1" dirty="0" err="1">
                <a:latin typeface="+mn-lt"/>
              </a:rPr>
              <a:t>uptime</a:t>
            </a:r>
            <a:endParaRPr lang="sv-SE" sz="4000" i="1" dirty="0">
              <a:latin typeface="+mn-lt"/>
            </a:endParaRPr>
          </a:p>
        </p:txBody>
      </p:sp>
      <p:grpSp>
        <p:nvGrpSpPr>
          <p:cNvPr id="2" name="Grupp 1">
            <a:extLst>
              <a:ext uri="{FF2B5EF4-FFF2-40B4-BE49-F238E27FC236}">
                <a16:creationId xmlns:a16="http://schemas.microsoft.com/office/drawing/2014/main" id="{B138F006-C655-9544-B673-3A5ACC982BB2}"/>
              </a:ext>
            </a:extLst>
          </p:cNvPr>
          <p:cNvGrpSpPr/>
          <p:nvPr/>
        </p:nvGrpSpPr>
        <p:grpSpPr>
          <a:xfrm rot="900000">
            <a:off x="-195504" y="4589543"/>
            <a:ext cx="2247606" cy="2420270"/>
            <a:chOff x="1861689" y="4041974"/>
            <a:chExt cx="1780612" cy="1853345"/>
          </a:xfrm>
        </p:grpSpPr>
        <p:sp>
          <p:nvSpPr>
            <p:cNvPr id="5" name="Freeform 38">
              <a:extLst>
                <a:ext uri="{FF2B5EF4-FFF2-40B4-BE49-F238E27FC236}">
                  <a16:creationId xmlns:a16="http://schemas.microsoft.com/office/drawing/2014/main" id="{B05F4CA0-C9C1-6647-B93A-7A3520B55E77}"/>
                </a:ext>
              </a:extLst>
            </p:cNvPr>
            <p:cNvSpPr/>
            <p:nvPr/>
          </p:nvSpPr>
          <p:spPr>
            <a:xfrm>
              <a:off x="2835678" y="4140295"/>
              <a:ext cx="806623" cy="683742"/>
            </a:xfrm>
            <a:custGeom>
              <a:avLst/>
              <a:gdLst>
                <a:gd name="connsiteX0" fmla="*/ 341871 w 806623"/>
                <a:gd name="connsiteY0" fmla="*/ 0 h 683742"/>
                <a:gd name="connsiteX1" fmla="*/ 676796 w 806623"/>
                <a:gd name="connsiteY1" fmla="*/ 272972 h 683742"/>
                <a:gd name="connsiteX2" fmla="*/ 679304 w 806623"/>
                <a:gd name="connsiteY2" fmla="*/ 297850 h 683742"/>
                <a:gd name="connsiteX3" fmla="*/ 683741 w 806623"/>
                <a:gd name="connsiteY3" fmla="*/ 296954 h 683742"/>
                <a:gd name="connsiteX4" fmla="*/ 806623 w 806623"/>
                <a:gd name="connsiteY4" fmla="*/ 419836 h 683742"/>
                <a:gd name="connsiteX5" fmla="*/ 683741 w 806623"/>
                <a:gd name="connsiteY5" fmla="*/ 542718 h 683742"/>
                <a:gd name="connsiteX6" fmla="*/ 635910 w 806623"/>
                <a:gd name="connsiteY6" fmla="*/ 533062 h 683742"/>
                <a:gd name="connsiteX7" fmla="*/ 628165 w 806623"/>
                <a:gd name="connsiteY7" fmla="*/ 527840 h 683742"/>
                <a:gd name="connsiteX8" fmla="*/ 625356 w 806623"/>
                <a:gd name="connsiteY8" fmla="*/ 533015 h 683742"/>
                <a:gd name="connsiteX9" fmla="*/ 341871 w 806623"/>
                <a:gd name="connsiteY9" fmla="*/ 683742 h 683742"/>
                <a:gd name="connsiteX10" fmla="*/ 0 w 806623"/>
                <a:gd name="connsiteY10" fmla="*/ 341871 h 683742"/>
                <a:gd name="connsiteX11" fmla="*/ 341871 w 806623"/>
                <a:gd name="connsiteY11" fmla="*/ 0 h 68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6623" h="683742">
                  <a:moveTo>
                    <a:pt x="341871" y="0"/>
                  </a:moveTo>
                  <a:cubicBezTo>
                    <a:pt x="507080" y="0"/>
                    <a:pt x="644918" y="117187"/>
                    <a:pt x="676796" y="272972"/>
                  </a:cubicBezTo>
                  <a:lnTo>
                    <a:pt x="679304" y="297850"/>
                  </a:lnTo>
                  <a:lnTo>
                    <a:pt x="683741" y="296954"/>
                  </a:lnTo>
                  <a:cubicBezTo>
                    <a:pt x="751607" y="296954"/>
                    <a:pt x="806623" y="351970"/>
                    <a:pt x="806623" y="419836"/>
                  </a:cubicBezTo>
                  <a:cubicBezTo>
                    <a:pt x="806623" y="487702"/>
                    <a:pt x="751607" y="542718"/>
                    <a:pt x="683741" y="542718"/>
                  </a:cubicBezTo>
                  <a:cubicBezTo>
                    <a:pt x="666775" y="542718"/>
                    <a:pt x="650611" y="539280"/>
                    <a:pt x="635910" y="533062"/>
                  </a:cubicBezTo>
                  <a:lnTo>
                    <a:pt x="628165" y="527840"/>
                  </a:lnTo>
                  <a:lnTo>
                    <a:pt x="625356" y="533015"/>
                  </a:lnTo>
                  <a:cubicBezTo>
                    <a:pt x="563919" y="623953"/>
                    <a:pt x="459877" y="683742"/>
                    <a:pt x="341871" y="683742"/>
                  </a:cubicBezTo>
                  <a:cubicBezTo>
                    <a:pt x="153061" y="683742"/>
                    <a:pt x="0" y="530681"/>
                    <a:pt x="0" y="341871"/>
                  </a:cubicBezTo>
                  <a:cubicBezTo>
                    <a:pt x="0" y="153061"/>
                    <a:pt x="153061" y="0"/>
                    <a:pt x="341871" y="0"/>
                  </a:cubicBezTo>
                  <a:close/>
                </a:path>
              </a:pathLst>
            </a:custGeom>
            <a:solidFill>
              <a:srgbClr val="C00000"/>
            </a:solidFill>
            <a:ln w="25400">
              <a:solidFill>
                <a:schemeClr val="bg1"/>
              </a:solidFill>
            </a:ln>
            <a:effectLst>
              <a:innerShdw dist="38100" dir="18480000">
                <a:schemeClr val="tx1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sv-SE"/>
            </a:p>
          </p:txBody>
        </p:sp>
        <p:pic>
          <p:nvPicPr>
            <p:cNvPr id="6" name="Picture 1">
              <a:extLst>
                <a:ext uri="{FF2B5EF4-FFF2-40B4-BE49-F238E27FC236}">
                  <a16:creationId xmlns:a16="http://schemas.microsoft.com/office/drawing/2014/main" id="{A5D4BC32-CA52-BE4B-AAEE-114A9AED2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1689" y="4041974"/>
              <a:ext cx="1767993" cy="18533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85955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Data Access</a:t>
            </a:r>
          </a:p>
        </p:txBody>
      </p:sp>
      <p:sp>
        <p:nvSpPr>
          <p:cNvPr id="30" name="Servicetekniker"/>
          <p:cNvSpPr/>
          <p:nvPr/>
        </p:nvSpPr>
        <p:spPr>
          <a:xfrm>
            <a:off x="2864449" y="808676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Website</a:t>
            </a:r>
            <a:endParaRPr lang="sv-SE" sz="1400" b="1" dirty="0"/>
          </a:p>
        </p:txBody>
      </p:sp>
      <p:sp>
        <p:nvSpPr>
          <p:cNvPr id="31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Businesslogic</a:t>
            </a:r>
            <a:endParaRPr lang="sv-SE" sz="1400" b="1" dirty="0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4183629" y="2403854"/>
            <a:ext cx="0" cy="1428939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126524" y="2403854"/>
            <a:ext cx="0" cy="1428939"/>
          </a:xfrm>
          <a:prstGeom prst="straightConnector1">
            <a:avLst/>
          </a:prstGeom>
          <a:ln w="53975">
            <a:solidFill>
              <a:srgbClr val="47B97D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Error"/>
          <p:cNvGrpSpPr/>
          <p:nvPr/>
        </p:nvGrpSpPr>
        <p:grpSpPr>
          <a:xfrm>
            <a:off x="3902445" y="2833890"/>
            <a:ext cx="562367" cy="568866"/>
            <a:chOff x="4665409" y="4631482"/>
            <a:chExt cx="1610726" cy="1629341"/>
          </a:xfrm>
        </p:grpSpPr>
        <p:grpSp>
          <p:nvGrpSpPr>
            <p:cNvPr id="51" name="Group 50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52" name="Cross 51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  <p:cxnSp>
        <p:nvCxnSpPr>
          <p:cNvPr id="21" name="Straight Arrow Connector 20"/>
          <p:cNvCxnSpPr/>
          <p:nvPr/>
        </p:nvCxnSpPr>
        <p:spPr>
          <a:xfrm>
            <a:off x="4605392" y="4284276"/>
            <a:ext cx="2168626" cy="11820"/>
          </a:xfrm>
          <a:prstGeom prst="straightConnector1">
            <a:avLst/>
          </a:prstGeom>
          <a:ln w="53975">
            <a:solidFill>
              <a:srgbClr val="47B97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576209" y="5214966"/>
            <a:ext cx="2168626" cy="17482"/>
          </a:xfrm>
          <a:prstGeom prst="straightConnector1">
            <a:avLst/>
          </a:prstGeom>
          <a:ln w="53975">
            <a:solidFill>
              <a:srgbClr val="DB515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Error"/>
          <p:cNvGrpSpPr/>
          <p:nvPr/>
        </p:nvGrpSpPr>
        <p:grpSpPr>
          <a:xfrm>
            <a:off x="5383271" y="4948015"/>
            <a:ext cx="562367" cy="568866"/>
            <a:chOff x="4665409" y="4631482"/>
            <a:chExt cx="1610726" cy="1629341"/>
          </a:xfrm>
        </p:grpSpPr>
        <p:grpSp>
          <p:nvGrpSpPr>
            <p:cNvPr id="24" name="Group 23"/>
            <p:cNvGrpSpPr/>
            <p:nvPr/>
          </p:nvGrpSpPr>
          <p:grpSpPr>
            <a:xfrm>
              <a:off x="4665409" y="4631482"/>
              <a:ext cx="1610726" cy="1629341"/>
              <a:chOff x="1627954" y="4762555"/>
              <a:chExt cx="1610726" cy="1629341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1627954" y="4762555"/>
                <a:ext cx="1610726" cy="1627411"/>
              </a:xfrm>
              <a:prstGeom prst="ellipse">
                <a:avLst/>
              </a:prstGeom>
              <a:solidFill>
                <a:srgbClr val="B04242"/>
              </a:solidFill>
              <a:ln w="234950">
                <a:solidFill>
                  <a:srgbClr val="B04242">
                    <a:alpha val="54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1627954" y="4764485"/>
                <a:ext cx="1610726" cy="1627411"/>
              </a:xfrm>
              <a:prstGeom prst="ellipse">
                <a:avLst/>
              </a:prstGeom>
              <a:noFill/>
              <a:ln w="454025">
                <a:solidFill>
                  <a:srgbClr val="B04242">
                    <a:alpha val="31000"/>
                  </a:srgb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v-SE" sz="1400" dirty="0"/>
              </a:p>
            </p:txBody>
          </p:sp>
        </p:grpSp>
        <p:sp>
          <p:nvSpPr>
            <p:cNvPr id="25" name="Cross 24"/>
            <p:cNvSpPr/>
            <p:nvPr/>
          </p:nvSpPr>
          <p:spPr>
            <a:xfrm rot="18807735">
              <a:off x="5193767" y="5142974"/>
              <a:ext cx="554010" cy="527433"/>
            </a:xfrm>
            <a:prstGeom prst="plus">
              <a:avLst>
                <a:gd name="adj" fmla="val 37886"/>
              </a:avLst>
            </a:prstGeom>
            <a:solidFill>
              <a:srgbClr val="922E2E"/>
            </a:solidFill>
            <a:ln w="25400">
              <a:solidFill>
                <a:schemeClr val="tx1"/>
              </a:solidFill>
            </a:ln>
            <a:effectLst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/>
            </a:p>
          </p:txBody>
        </p:sp>
      </p:grpSp>
    </p:spTree>
    <p:extLst>
      <p:ext uri="{BB962C8B-B14F-4D97-AF65-F5344CB8AC3E}">
        <p14:creationId xmlns:p14="http://schemas.microsoft.com/office/powerpoint/2010/main" val="2999430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Kaffemaskin"/>
          <p:cNvSpPr/>
          <p:nvPr/>
        </p:nvSpPr>
        <p:spPr>
          <a:xfrm>
            <a:off x="6955299" y="4069691"/>
            <a:ext cx="1512000" cy="1404000"/>
          </a:xfrm>
          <a:prstGeom prst="roundRect">
            <a:avLst/>
          </a:prstGeom>
          <a:solidFill>
            <a:srgbClr val="637B9B"/>
          </a:solidFill>
          <a:ln w="190500">
            <a:solidFill>
              <a:srgbClr val="637B9B">
                <a:alpha val="46000"/>
              </a:srgbClr>
            </a:solidFill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Vendor</a:t>
            </a:r>
            <a:r>
              <a:rPr lang="sv-SE" sz="1400" b="1" dirty="0"/>
              <a:t> </a:t>
            </a:r>
            <a:r>
              <a:rPr lang="sv-SE" sz="1400" b="1" dirty="0" err="1"/>
              <a:t>machine</a:t>
            </a:r>
            <a:endParaRPr lang="sv-SE" sz="1400" b="1" dirty="0"/>
          </a:p>
        </p:txBody>
      </p:sp>
      <p:grpSp>
        <p:nvGrpSpPr>
          <p:cNvPr id="2" name="Lägg i pengar"/>
          <p:cNvGrpSpPr/>
          <p:nvPr/>
        </p:nvGrpSpPr>
        <p:grpSpPr>
          <a:xfrm>
            <a:off x="4581561" y="3908487"/>
            <a:ext cx="2168626" cy="368158"/>
            <a:chOff x="4327561" y="4543487"/>
            <a:chExt cx="2168626" cy="368158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4327561" y="4899825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4756415" y="4543487"/>
              <a:ext cx="11335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Insert</a:t>
              </a:r>
              <a:r>
                <a:rPr lang="sv-SE" sz="1400" b="1" dirty="0"/>
                <a:t> </a:t>
              </a:r>
              <a:r>
                <a:rPr lang="sv-SE" sz="1400" b="1" dirty="0" err="1"/>
                <a:t>coins</a:t>
              </a:r>
              <a:endParaRPr lang="sv-SE" sz="1400" b="1" dirty="0"/>
            </a:p>
          </p:txBody>
        </p:sp>
      </p:grpSp>
      <p:grpSp>
        <p:nvGrpSpPr>
          <p:cNvPr id="8" name="Slut på bönor 2"/>
          <p:cNvGrpSpPr/>
          <p:nvPr/>
        </p:nvGrpSpPr>
        <p:grpSpPr>
          <a:xfrm>
            <a:off x="5213885" y="2877591"/>
            <a:ext cx="1893274" cy="1001514"/>
            <a:chOff x="4959885" y="3512591"/>
            <a:chExt cx="1893274" cy="1001514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6853158" y="3512591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959885" y="3771159"/>
              <a:ext cx="12105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Out</a:t>
              </a:r>
              <a:r>
                <a:rPr lang="sv-SE" sz="1400" b="1" dirty="0"/>
                <a:t> </a:t>
              </a:r>
              <a:r>
                <a:rPr lang="sv-SE" sz="1400" b="1" dirty="0" err="1"/>
                <a:t>of</a:t>
              </a:r>
              <a:r>
                <a:rPr lang="sv-SE" sz="1400" b="1" dirty="0"/>
                <a:t> </a:t>
              </a:r>
              <a:r>
                <a:rPr lang="sv-SE" sz="1400" b="1" dirty="0" err="1"/>
                <a:t>beans</a:t>
              </a:r>
              <a:endParaRPr lang="sv-SE" sz="1400" b="1" dirty="0"/>
            </a:p>
          </p:txBody>
        </p:sp>
      </p:grpSp>
      <p:sp>
        <p:nvSpPr>
          <p:cNvPr id="11" name="Servicetekniker"/>
          <p:cNvSpPr/>
          <p:nvPr/>
        </p:nvSpPr>
        <p:spPr>
          <a:xfrm>
            <a:off x="6955299" y="1282413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Service </a:t>
            </a:r>
            <a:r>
              <a:rPr lang="sv-SE" sz="1400" b="1" dirty="0" err="1"/>
              <a:t>Technician</a:t>
            </a:r>
            <a:endParaRPr lang="sv-SE" sz="1400" b="1" dirty="0"/>
          </a:p>
        </p:txBody>
      </p:sp>
      <p:grpSp>
        <p:nvGrpSpPr>
          <p:cNvPr id="6" name="Fyll på bönor"/>
          <p:cNvGrpSpPr/>
          <p:nvPr/>
        </p:nvGrpSpPr>
        <p:grpSpPr>
          <a:xfrm>
            <a:off x="8297146" y="2876999"/>
            <a:ext cx="1208259" cy="1002106"/>
            <a:chOff x="8043146" y="3511999"/>
            <a:chExt cx="1208259" cy="1002106"/>
          </a:xfrm>
        </p:grpSpPr>
        <p:cxnSp>
          <p:nvCxnSpPr>
            <p:cNvPr id="12" name="Straight Arrow Connector 11"/>
            <p:cNvCxnSpPr/>
            <p:nvPr/>
          </p:nvCxnSpPr>
          <p:spPr>
            <a:xfrm>
              <a:off x="8043146" y="3511999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120967" y="3771159"/>
              <a:ext cx="1130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Refill </a:t>
              </a:r>
              <a:r>
                <a:rPr lang="sv-SE" sz="1400" b="1" dirty="0" err="1"/>
                <a:t>beans</a:t>
              </a:r>
              <a:endParaRPr lang="sv-SE" sz="1400" b="1" dirty="0"/>
            </a:p>
          </p:txBody>
        </p:sp>
      </p:grpSp>
      <p:grpSp>
        <p:nvGrpSpPr>
          <p:cNvPr id="4" name="Får kaffe"/>
          <p:cNvGrpSpPr/>
          <p:nvPr/>
        </p:nvGrpSpPr>
        <p:grpSpPr>
          <a:xfrm>
            <a:off x="4581561" y="4969604"/>
            <a:ext cx="2168626" cy="375605"/>
            <a:chOff x="4327561" y="5604604"/>
            <a:chExt cx="2168626" cy="375605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4327561" y="5965536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756415" y="5604604"/>
              <a:ext cx="11058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/>
                <a:t>Gets </a:t>
              </a:r>
              <a:r>
                <a:rPr lang="sv-SE" sz="1400" b="1" dirty="0" err="1"/>
                <a:t>coffee</a:t>
              </a:r>
              <a:endParaRPr lang="sv-SE" sz="1400" b="1" dirty="0"/>
            </a:p>
          </p:txBody>
        </p:sp>
      </p:grpSp>
      <p:sp>
        <p:nvSpPr>
          <p:cNvPr id="38" name="Jag"/>
          <p:cNvSpPr/>
          <p:nvPr/>
        </p:nvSpPr>
        <p:spPr>
          <a:xfrm>
            <a:off x="2864449" y="4069691"/>
            <a:ext cx="1512000" cy="1404000"/>
          </a:xfrm>
          <a:prstGeom prst="roundRect">
            <a:avLst/>
          </a:prstGeom>
          <a:solidFill>
            <a:srgbClr val="43BFF7"/>
          </a:solidFill>
          <a:ln w="190500">
            <a:solidFill>
              <a:srgbClr val="43BFF7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 err="1"/>
              <a:t>Me</a:t>
            </a:r>
            <a:endParaRPr lang="sv-SE" sz="1400" b="1" dirty="0"/>
          </a:p>
        </p:txBody>
      </p:sp>
      <p:grpSp>
        <p:nvGrpSpPr>
          <p:cNvPr id="3" name="Lägg i mer penga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sp>
          <p:nvSpPr>
            <p:cNvPr id="17" name="TextBox 16"/>
            <p:cNvSpPr txBox="1"/>
            <p:nvPr/>
          </p:nvSpPr>
          <p:spPr>
            <a:xfrm>
              <a:off x="4626361" y="5076821"/>
              <a:ext cx="15391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Need</a:t>
              </a:r>
              <a:r>
                <a:rPr lang="sv-SE" sz="1400" b="1" dirty="0"/>
                <a:t> </a:t>
              </a:r>
              <a:r>
                <a:rPr lang="sv-SE" sz="1400" b="1" dirty="0" err="1"/>
                <a:t>more</a:t>
              </a:r>
              <a:r>
                <a:rPr lang="sv-SE" sz="1400" b="1" dirty="0"/>
                <a:t> </a:t>
              </a:r>
              <a:r>
                <a:rPr lang="sv-SE" sz="1400" b="1" dirty="0" err="1"/>
                <a:t>coins</a:t>
              </a:r>
              <a:endParaRPr lang="sv-SE" sz="1400" b="1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Slut på bönor"/>
          <p:cNvGrpSpPr/>
          <p:nvPr/>
        </p:nvGrpSpPr>
        <p:grpSpPr>
          <a:xfrm>
            <a:off x="4581561" y="4441821"/>
            <a:ext cx="2168626" cy="362607"/>
            <a:chOff x="4327561" y="5076821"/>
            <a:chExt cx="2168626" cy="362607"/>
          </a:xfrm>
        </p:grpSpPr>
        <p:cxnSp>
          <p:nvCxnSpPr>
            <p:cNvPr id="16" name="Straight Arrow Connector 15"/>
            <p:cNvCxnSpPr/>
            <p:nvPr/>
          </p:nvCxnSpPr>
          <p:spPr>
            <a:xfrm>
              <a:off x="4327561" y="5421946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626361" y="5076821"/>
              <a:ext cx="12586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Out</a:t>
              </a:r>
              <a:r>
                <a:rPr lang="sv-SE" sz="1400" b="1" dirty="0"/>
                <a:t> </a:t>
              </a:r>
              <a:r>
                <a:rPr lang="sv-SE" sz="1400" b="1" dirty="0" err="1"/>
                <a:t>of</a:t>
              </a:r>
              <a:r>
                <a:rPr lang="sv-SE" sz="1400" b="1" dirty="0"/>
                <a:t> </a:t>
              </a:r>
              <a:r>
                <a:rPr lang="sv-SE" sz="1400" b="1" dirty="0" err="1"/>
                <a:t>beans</a:t>
              </a:r>
              <a:r>
                <a:rPr lang="sv-SE" sz="1400" b="1" dirty="0"/>
                <a:t>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6111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1" grpId="0" animBg="1"/>
      <p:bldP spid="3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864449" y="1282413"/>
            <a:ext cx="6988743" cy="4191278"/>
            <a:chOff x="3194253" y="1774538"/>
            <a:chExt cx="6988743" cy="4191278"/>
          </a:xfrm>
        </p:grpSpPr>
        <p:sp>
          <p:nvSpPr>
            <p:cNvPr id="21" name="Rounded Rectangle 20"/>
            <p:cNvSpPr/>
            <p:nvPr/>
          </p:nvSpPr>
          <p:spPr>
            <a:xfrm>
              <a:off x="7285103" y="4561816"/>
              <a:ext cx="1512000" cy="1404000"/>
            </a:xfrm>
            <a:prstGeom prst="roundRect">
              <a:avLst/>
            </a:prstGeom>
            <a:solidFill>
              <a:srgbClr val="637B9B"/>
            </a:solidFill>
            <a:ln w="190500">
              <a:solidFill>
                <a:srgbClr val="637B9B">
                  <a:alpha val="46000"/>
                </a:srgbClr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Service</a:t>
              </a:r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4911365" y="4756950"/>
              <a:ext cx="2168626" cy="11820"/>
            </a:xfrm>
            <a:prstGeom prst="straightConnector1">
              <a:avLst/>
            </a:prstGeom>
            <a:ln w="53975">
              <a:solidFill>
                <a:srgbClr val="47B97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5340219" y="4400612"/>
              <a:ext cx="8451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Request</a:t>
              </a:r>
              <a:endParaRPr lang="sv-SE" sz="1400" b="1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7436962" y="3369716"/>
              <a:ext cx="1" cy="1001514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5543689" y="3628284"/>
              <a:ext cx="15204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Application</a:t>
              </a:r>
              <a:r>
                <a:rPr lang="sv-SE" sz="1400" b="1" dirty="0"/>
                <a:t> </a:t>
              </a:r>
              <a:r>
                <a:rPr lang="sv-SE" sz="1400" b="1" dirty="0" err="1"/>
                <a:t>error</a:t>
              </a:r>
              <a:endParaRPr lang="sv-SE" sz="1400" b="1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285103" y="1774538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/>
                <a:t>Supervisor</a:t>
              </a: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8626950" y="3369124"/>
              <a:ext cx="1" cy="1002106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8704771" y="3628284"/>
              <a:ext cx="14782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Manage</a:t>
              </a:r>
              <a:r>
                <a:rPr lang="sv-SE" sz="1400" b="1" dirty="0"/>
                <a:t> </a:t>
              </a:r>
              <a:r>
                <a:rPr lang="sv-SE" sz="1400" b="1" dirty="0" err="1"/>
                <a:t>failures</a:t>
              </a:r>
              <a:endParaRPr lang="sv-SE" sz="1400" b="1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4911365" y="5822661"/>
              <a:ext cx="2168626" cy="14673"/>
            </a:xfrm>
            <a:prstGeom prst="straightConnector1">
              <a:avLst/>
            </a:prstGeom>
            <a:ln w="53975">
              <a:solidFill>
                <a:srgbClr val="47B97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40219" y="5461729"/>
              <a:ext cx="9765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Response</a:t>
              </a:r>
              <a:endParaRPr lang="sv-SE" sz="1400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11365" y="5279071"/>
              <a:ext cx="2168626" cy="17482"/>
            </a:xfrm>
            <a:prstGeom prst="straightConnector1">
              <a:avLst/>
            </a:prstGeom>
            <a:ln w="53975">
              <a:solidFill>
                <a:srgbClr val="DB515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5340219" y="4935621"/>
              <a:ext cx="14228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sz="1400" b="1" dirty="0" err="1"/>
                <a:t>Validation</a:t>
              </a:r>
              <a:r>
                <a:rPr lang="sv-SE" sz="1400" b="1" dirty="0"/>
                <a:t> </a:t>
              </a:r>
              <a:r>
                <a:rPr lang="sv-SE" sz="1400" b="1" dirty="0" err="1"/>
                <a:t>error</a:t>
              </a:r>
              <a:endParaRPr lang="sv-SE" sz="1400" b="1" dirty="0"/>
            </a:p>
          </p:txBody>
        </p:sp>
        <p:sp>
          <p:nvSpPr>
            <p:cNvPr id="38" name="Rounded Rectangle 37"/>
            <p:cNvSpPr/>
            <p:nvPr/>
          </p:nvSpPr>
          <p:spPr>
            <a:xfrm>
              <a:off x="3194253" y="4561816"/>
              <a:ext cx="1512000" cy="1404000"/>
            </a:xfrm>
            <a:prstGeom prst="roundRect">
              <a:avLst/>
            </a:prstGeom>
            <a:solidFill>
              <a:srgbClr val="43BFF7"/>
            </a:solidFill>
            <a:ln w="190500">
              <a:solidFill>
                <a:srgbClr val="43BFF7">
                  <a:alpha val="4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sv-SE" sz="1400" b="1" dirty="0" err="1"/>
                <a:t>Client</a:t>
              </a:r>
              <a:endParaRPr lang="sv-SE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220928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ounded Rectangle 52"/>
          <p:cNvSpPr/>
          <p:nvPr/>
        </p:nvSpPr>
        <p:spPr>
          <a:xfrm>
            <a:off x="0" y="2636976"/>
            <a:ext cx="12192000" cy="264970"/>
          </a:xfrm>
          <a:prstGeom prst="roundRect">
            <a:avLst>
              <a:gd name="adj" fmla="val 0"/>
            </a:avLst>
          </a:prstGeom>
          <a:solidFill>
            <a:srgbClr val="282828">
              <a:alpha val="50000"/>
            </a:srgbClr>
          </a:solidFill>
          <a:ln/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6817885" y="4832134"/>
            <a:ext cx="3597566" cy="1629341"/>
            <a:chOff x="1627954" y="4762555"/>
            <a:chExt cx="1610726" cy="1629341"/>
          </a:xfrm>
        </p:grpSpPr>
        <p:sp>
          <p:nvSpPr>
            <p:cNvPr id="55" name="Oval 54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56" name="Oval 55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70570" y="4802285"/>
            <a:ext cx="1610726" cy="1629341"/>
            <a:chOff x="1627954" y="4762555"/>
            <a:chExt cx="1610726" cy="1629341"/>
          </a:xfrm>
        </p:grpSpPr>
        <p:sp>
          <p:nvSpPr>
            <p:cNvPr id="34" name="Oval 33"/>
            <p:cNvSpPr/>
            <p:nvPr/>
          </p:nvSpPr>
          <p:spPr>
            <a:xfrm>
              <a:off x="1627954" y="4762555"/>
              <a:ext cx="1610726" cy="1627411"/>
            </a:xfrm>
            <a:prstGeom prst="ellipse">
              <a:avLst/>
            </a:prstGeom>
            <a:solidFill>
              <a:srgbClr val="B04242"/>
            </a:solidFill>
            <a:ln w="234950">
              <a:solidFill>
                <a:srgbClr val="B04242">
                  <a:alpha val="54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  <p:sp>
          <p:nvSpPr>
            <p:cNvPr id="41" name="Oval 40"/>
            <p:cNvSpPr/>
            <p:nvPr/>
          </p:nvSpPr>
          <p:spPr>
            <a:xfrm>
              <a:off x="1627954" y="4764485"/>
              <a:ext cx="1610726" cy="1627411"/>
            </a:xfrm>
            <a:prstGeom prst="ellipse">
              <a:avLst/>
            </a:prstGeom>
            <a:noFill/>
            <a:ln w="454025">
              <a:solidFill>
                <a:srgbClr val="B04242">
                  <a:alpha val="3100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sz="1400" dirty="0"/>
            </a:p>
          </p:txBody>
        </p:sp>
      </p:grpSp>
      <p:sp>
        <p:nvSpPr>
          <p:cNvPr id="31" name="Rounded Rectangle 30"/>
          <p:cNvSpPr/>
          <p:nvPr/>
        </p:nvSpPr>
        <p:spPr>
          <a:xfrm>
            <a:off x="0" y="0"/>
            <a:ext cx="12192000" cy="2637495"/>
          </a:xfrm>
          <a:prstGeom prst="roundRect">
            <a:avLst>
              <a:gd name="adj" fmla="val 0"/>
            </a:avLst>
          </a:prstGeom>
          <a:solidFill>
            <a:srgbClr val="282828"/>
          </a:solidFill>
          <a:ln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 anchorCtr="0"/>
          <a:lstStyle/>
          <a:p>
            <a:endParaRPr lang="sv-SE" sz="4000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/>
          <p:cNvCxnSpPr>
            <a:stCxn id="3" idx="3"/>
            <a:endCxn id="4" idx="7"/>
          </p:cNvCxnSpPr>
          <p:nvPr/>
        </p:nvCxnSpPr>
        <p:spPr>
          <a:xfrm flipH="1">
            <a:off x="5000949" y="2333243"/>
            <a:ext cx="703529" cy="7293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4" idx="3"/>
            <a:endCxn id="5" idx="7"/>
          </p:cNvCxnSpPr>
          <p:nvPr/>
        </p:nvCxnSpPr>
        <p:spPr>
          <a:xfrm flipH="1">
            <a:off x="3944039" y="3767976"/>
            <a:ext cx="351551" cy="393075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5" idx="3"/>
            <a:endCxn id="39" idx="7"/>
          </p:cNvCxnSpPr>
          <p:nvPr/>
        </p:nvCxnSpPr>
        <p:spPr>
          <a:xfrm flipH="1">
            <a:off x="2831443" y="4866410"/>
            <a:ext cx="407237" cy="38807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4" idx="5"/>
            <a:endCxn id="6" idx="1"/>
          </p:cNvCxnSpPr>
          <p:nvPr/>
        </p:nvCxnSpPr>
        <p:spPr>
          <a:xfrm>
            <a:off x="5000949" y="3767976"/>
            <a:ext cx="377193" cy="409348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5" idx="5"/>
            <a:endCxn id="8" idx="1"/>
          </p:cNvCxnSpPr>
          <p:nvPr/>
        </p:nvCxnSpPr>
        <p:spPr>
          <a:xfrm>
            <a:off x="3944039" y="4866410"/>
            <a:ext cx="351551" cy="407507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2" idx="5"/>
            <a:endCxn id="33" idx="1"/>
          </p:cNvCxnSpPr>
          <p:nvPr/>
        </p:nvCxnSpPr>
        <p:spPr>
          <a:xfrm>
            <a:off x="7850672" y="3767975"/>
            <a:ext cx="400090" cy="409349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35" idx="7"/>
          </p:cNvCxnSpPr>
          <p:nvPr/>
        </p:nvCxnSpPr>
        <p:spPr>
          <a:xfrm flipH="1">
            <a:off x="7875923" y="4882683"/>
            <a:ext cx="374839" cy="38902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3" idx="4"/>
            <a:endCxn id="36" idx="0"/>
          </p:cNvCxnSpPr>
          <p:nvPr/>
        </p:nvCxnSpPr>
        <p:spPr>
          <a:xfrm>
            <a:off x="8603442" y="5028767"/>
            <a:ext cx="0" cy="96854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" idx="5"/>
            <a:endCxn id="32" idx="1"/>
          </p:cNvCxnSpPr>
          <p:nvPr/>
        </p:nvCxnSpPr>
        <p:spPr>
          <a:xfrm>
            <a:off x="6409837" y="2333243"/>
            <a:ext cx="735476" cy="72937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33" idx="5"/>
            <a:endCxn id="57" idx="1"/>
          </p:cNvCxnSpPr>
          <p:nvPr/>
        </p:nvCxnSpPr>
        <p:spPr>
          <a:xfrm>
            <a:off x="8956121" y="4882683"/>
            <a:ext cx="374840" cy="391233"/>
          </a:xfrm>
          <a:prstGeom prst="line">
            <a:avLst/>
          </a:prstGeom>
          <a:ln w="63500" cap="rnd">
            <a:solidFill>
              <a:srgbClr val="50DE94"/>
            </a:solidFill>
            <a:round/>
            <a:headEnd w="sm" len="med"/>
            <a:tailEnd type="none" w="sm" len="sm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149506" y="51278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/c2</a:t>
            </a:r>
          </a:p>
        </p:txBody>
      </p:sp>
      <p:sp>
        <p:nvSpPr>
          <p:cNvPr id="6" name="Oval 5"/>
          <p:cNvSpPr/>
          <p:nvPr/>
        </p:nvSpPr>
        <p:spPr>
          <a:xfrm>
            <a:off x="523205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/b2</a:t>
            </a:r>
          </a:p>
        </p:txBody>
      </p:sp>
      <p:sp>
        <p:nvSpPr>
          <p:cNvPr id="5" name="Oval 4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4" name="Oval 3"/>
          <p:cNvSpPr/>
          <p:nvPr/>
        </p:nvSpPr>
        <p:spPr>
          <a:xfrm>
            <a:off x="4149506" y="2916533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/a1</a:t>
            </a:r>
          </a:p>
        </p:txBody>
      </p:sp>
      <p:sp>
        <p:nvSpPr>
          <p:cNvPr id="32" name="Oval 31"/>
          <p:cNvSpPr/>
          <p:nvPr/>
        </p:nvSpPr>
        <p:spPr>
          <a:xfrm>
            <a:off x="6999229" y="29165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/a2</a:t>
            </a:r>
          </a:p>
        </p:txBody>
      </p:sp>
      <p:sp>
        <p:nvSpPr>
          <p:cNvPr id="33" name="Oval 32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35" name="Oval 34"/>
          <p:cNvSpPr/>
          <p:nvPr/>
        </p:nvSpPr>
        <p:spPr>
          <a:xfrm>
            <a:off x="7024480" y="5125623"/>
            <a:ext cx="997527" cy="997527"/>
          </a:xfrm>
          <a:prstGeom prst="ellipse">
            <a:avLst/>
          </a:prstGeom>
          <a:solidFill>
            <a:srgbClr val="FF4909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/c3</a:t>
            </a:r>
          </a:p>
        </p:txBody>
      </p:sp>
      <p:sp>
        <p:nvSpPr>
          <p:cNvPr id="36" name="Oval 35"/>
          <p:cNvSpPr/>
          <p:nvPr/>
        </p:nvSpPr>
        <p:spPr>
          <a:xfrm>
            <a:off x="8104678" y="5125621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/c4</a:t>
            </a:r>
          </a:p>
        </p:txBody>
      </p:sp>
      <p:sp>
        <p:nvSpPr>
          <p:cNvPr id="57" name="Oval 56"/>
          <p:cNvSpPr/>
          <p:nvPr/>
        </p:nvSpPr>
        <p:spPr>
          <a:xfrm>
            <a:off x="9184877" y="5127832"/>
            <a:ext cx="997527" cy="997527"/>
          </a:xfrm>
          <a:prstGeom prst="ellipse">
            <a:avLst/>
          </a:prstGeom>
          <a:solidFill>
            <a:srgbClr val="43BFF7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/c5</a:t>
            </a:r>
          </a:p>
        </p:txBody>
      </p:sp>
      <p:sp>
        <p:nvSpPr>
          <p:cNvPr id="3" name="Oval 2"/>
          <p:cNvSpPr/>
          <p:nvPr/>
        </p:nvSpPr>
        <p:spPr>
          <a:xfrm>
            <a:off x="5558394" y="1481800"/>
            <a:ext cx="997527" cy="997527"/>
          </a:xfrm>
          <a:prstGeom prst="ellipse">
            <a:avLst/>
          </a:prstGeom>
          <a:solidFill>
            <a:srgbClr val="00B0F0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94819" y="922376"/>
            <a:ext cx="10652114" cy="1107996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dirty="0" err="1"/>
              <a:t>Error</a:t>
            </a:r>
            <a:r>
              <a:rPr lang="sv-SE" dirty="0"/>
              <a:t> </a:t>
            </a:r>
            <a:r>
              <a:rPr lang="sv-SE" dirty="0" err="1"/>
              <a:t>Kernel</a:t>
            </a:r>
            <a:endParaRPr lang="sv-SE" dirty="0"/>
          </a:p>
        </p:txBody>
      </p:sp>
      <p:sp>
        <p:nvSpPr>
          <p:cNvPr id="39" name="Oval 38"/>
          <p:cNvSpPr/>
          <p:nvPr/>
        </p:nvSpPr>
        <p:spPr>
          <a:xfrm>
            <a:off x="1980000" y="5108400"/>
            <a:ext cx="997527" cy="997527"/>
          </a:xfrm>
          <a:prstGeom prst="ellipse">
            <a:avLst/>
          </a:prstGeom>
          <a:solidFill>
            <a:srgbClr val="FF4909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/c1</a:t>
            </a:r>
          </a:p>
        </p:txBody>
      </p:sp>
      <p:sp>
        <p:nvSpPr>
          <p:cNvPr id="29" name="Oval Callout 28"/>
          <p:cNvSpPr/>
          <p:nvPr/>
        </p:nvSpPr>
        <p:spPr>
          <a:xfrm>
            <a:off x="574221" y="2878937"/>
            <a:ext cx="3017840" cy="646998"/>
          </a:xfrm>
          <a:prstGeom prst="wedgeEllipseCallout">
            <a:avLst>
              <a:gd name="adj1" fmla="val 29550"/>
              <a:gd name="adj2" fmla="val 82059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b="1" dirty="0" err="1">
                <a:solidFill>
                  <a:schemeClr val="bg1"/>
                </a:solidFill>
              </a:rPr>
              <a:t>OneForOne</a:t>
            </a:r>
            <a:r>
              <a:rPr lang="sv-SE" b="1" dirty="0">
                <a:solidFill>
                  <a:schemeClr val="bg1"/>
                </a:solidFill>
              </a:rPr>
              <a:t> supervisor</a:t>
            </a:r>
          </a:p>
        </p:txBody>
      </p:sp>
      <p:sp>
        <p:nvSpPr>
          <p:cNvPr id="50" name="Oval Callout 49"/>
          <p:cNvSpPr/>
          <p:nvPr/>
        </p:nvSpPr>
        <p:spPr>
          <a:xfrm>
            <a:off x="8956121" y="2879236"/>
            <a:ext cx="2795271" cy="646998"/>
          </a:xfrm>
          <a:prstGeom prst="wedgeEllipseCallout">
            <a:avLst>
              <a:gd name="adj1" fmla="val -39637"/>
              <a:gd name="adj2" fmla="val 93091"/>
            </a:avLst>
          </a:prstGeom>
          <a:solidFill>
            <a:schemeClr val="tx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sv-SE" sz="1600" b="1" dirty="0">
                <a:solidFill>
                  <a:schemeClr val="bg1"/>
                </a:solidFill>
              </a:rPr>
              <a:t>AllForOne </a:t>
            </a:r>
            <a:r>
              <a:rPr lang="sv-SE" b="1" dirty="0">
                <a:solidFill>
                  <a:schemeClr val="bg1"/>
                </a:solidFill>
              </a:rPr>
              <a:t>supervisor</a:t>
            </a:r>
            <a:endParaRPr lang="sv-SE" sz="1600" b="1" dirty="0">
              <a:solidFill>
                <a:schemeClr val="bg1"/>
              </a:solidFill>
            </a:endParaRPr>
          </a:p>
        </p:txBody>
      </p:sp>
      <p:sp>
        <p:nvSpPr>
          <p:cNvPr id="51" name="b1 supervising"/>
          <p:cNvSpPr/>
          <p:nvPr/>
        </p:nvSpPr>
        <p:spPr>
          <a:xfrm>
            <a:off x="3092596" y="4014967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/b1</a:t>
            </a:r>
          </a:p>
        </p:txBody>
      </p:sp>
      <p:sp>
        <p:nvSpPr>
          <p:cNvPr id="52" name="b3 supervising"/>
          <p:cNvSpPr/>
          <p:nvPr/>
        </p:nvSpPr>
        <p:spPr>
          <a:xfrm>
            <a:off x="8104678" y="4031240"/>
            <a:ext cx="997527" cy="997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168275">
            <a:solidFill>
              <a:schemeClr val="accent6">
                <a:lumMod val="60000"/>
                <a:lumOff val="4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sz="1400" b="1" dirty="0"/>
              <a:t>/b3</a:t>
            </a:r>
          </a:p>
        </p:txBody>
      </p:sp>
      <p:sp>
        <p:nvSpPr>
          <p:cNvPr id="46" name="Rectangle 45" hidden="1"/>
          <p:cNvSpPr/>
          <p:nvPr/>
        </p:nvSpPr>
        <p:spPr>
          <a:xfrm>
            <a:off x="0" y="2646194"/>
            <a:ext cx="12192000" cy="1497204"/>
          </a:xfrm>
          <a:prstGeom prst="rect">
            <a:avLst/>
          </a:prstGeom>
          <a:solidFill>
            <a:srgbClr val="DB5151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chemeClr val="tx1"/>
                </a:solidFill>
              </a:rPr>
              <a:t>99.9999999% </a:t>
            </a:r>
            <a:r>
              <a:rPr lang="sv-SE" b="1" dirty="0" err="1">
                <a:solidFill>
                  <a:schemeClr val="tx1"/>
                </a:solidFill>
              </a:rPr>
              <a:t>uptime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~0.03 sekunder </a:t>
            </a:r>
            <a:r>
              <a:rPr lang="sv-SE" b="1" dirty="0" err="1">
                <a:solidFill>
                  <a:schemeClr val="tx1"/>
                </a:solidFill>
              </a:rPr>
              <a:t>downtime</a:t>
            </a:r>
            <a:r>
              <a:rPr lang="sv-SE" b="1" dirty="0">
                <a:solidFill>
                  <a:schemeClr val="tx1"/>
                </a:solidFill>
              </a:rPr>
              <a:t> per år</a:t>
            </a:r>
          </a:p>
        </p:txBody>
      </p:sp>
    </p:spTree>
    <p:extLst>
      <p:ext uri="{BB962C8B-B14F-4D97-AF65-F5344CB8AC3E}">
        <p14:creationId xmlns:p14="http://schemas.microsoft.com/office/powerpoint/2010/main" val="10568424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362983"/>
            <a:ext cx="12192000" cy="1569660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dirty="0"/>
              <a:t>Virtual Actors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786" y="2457101"/>
            <a:ext cx="1172409" cy="147554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0" y="3795928"/>
            <a:ext cx="1051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Always Exists, Never Fails</a:t>
            </a:r>
            <a:endParaRPr lang="sv-SE" b="1" dirty="0">
              <a:solidFill>
                <a:srgbClr val="FFE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066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0">
            <a:extLst>
              <a:ext uri="{FF2B5EF4-FFF2-40B4-BE49-F238E27FC236}">
                <a16:creationId xmlns:a16="http://schemas.microsoft.com/office/drawing/2014/main" id="{BD089FD9-9023-EE40-87AA-E5EB54942222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 Virtual Actors</a:t>
            </a:r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3D6070C2-3BF4-254F-B23B-08227526729D}"/>
              </a:ext>
            </a:extLst>
          </p:cNvPr>
          <p:cNvSpPr txBox="1"/>
          <p:nvPr/>
        </p:nvSpPr>
        <p:spPr>
          <a:xfrm>
            <a:off x="2473666" y="1905506"/>
            <a:ext cx="72446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sv-SE" sz="3200" dirty="0" err="1"/>
              <a:t>Virtual</a:t>
            </a:r>
            <a:r>
              <a:rPr lang="sv-SE" sz="3200" dirty="0"/>
              <a:t> </a:t>
            </a:r>
            <a:r>
              <a:rPr lang="sv-SE" sz="3200" dirty="0" err="1"/>
              <a:t>actors</a:t>
            </a:r>
            <a:r>
              <a:rPr lang="sv-SE" sz="3200" dirty="0"/>
              <a:t> </a:t>
            </a:r>
            <a:r>
              <a:rPr lang="sv-SE" sz="3200" dirty="0" err="1"/>
              <a:t>are</a:t>
            </a:r>
            <a:r>
              <a:rPr lang="sv-SE" sz="3200" dirty="0"/>
              <a:t>:</a:t>
            </a:r>
          </a:p>
          <a:p>
            <a:pPr fontAlgn="base"/>
            <a:endParaRPr lang="sv-SE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sv-SE" sz="3200" dirty="0" err="1"/>
              <a:t>Virtually</a:t>
            </a:r>
            <a:r>
              <a:rPr lang="sv-SE" sz="3200" dirty="0"/>
              <a:t> </a:t>
            </a:r>
            <a:r>
              <a:rPr lang="sv-SE" sz="3200" dirty="0" err="1"/>
              <a:t>always</a:t>
            </a:r>
            <a:r>
              <a:rPr lang="sv-SE" sz="3200" dirty="0"/>
              <a:t> </a:t>
            </a:r>
            <a:r>
              <a:rPr lang="sv-SE" sz="3200" dirty="0" err="1"/>
              <a:t>existing</a:t>
            </a:r>
            <a:endParaRPr lang="sv-SE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sv-SE" sz="3200" dirty="0" err="1"/>
              <a:t>Addressed</a:t>
            </a:r>
            <a:r>
              <a:rPr lang="sv-SE" sz="3200" dirty="0"/>
              <a:t> via ”</a:t>
            </a:r>
            <a:r>
              <a:rPr lang="sv-SE" sz="3200" i="1" dirty="0" err="1"/>
              <a:t>Identity</a:t>
            </a:r>
            <a:r>
              <a:rPr lang="sv-SE" sz="3200" dirty="0"/>
              <a:t>” and ”</a:t>
            </a:r>
            <a:r>
              <a:rPr lang="sv-SE" sz="3200" i="1" dirty="0"/>
              <a:t>Kind</a:t>
            </a:r>
            <a:r>
              <a:rPr lang="sv-SE" sz="3200" dirty="0"/>
              <a:t>”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sv-SE" sz="3200" dirty="0" err="1"/>
              <a:t>Request</a:t>
            </a:r>
            <a:r>
              <a:rPr lang="sv-SE" sz="3200" dirty="0"/>
              <a:t> </a:t>
            </a:r>
            <a:r>
              <a:rPr lang="sv-SE" sz="3200" dirty="0" err="1"/>
              <a:t>Response</a:t>
            </a:r>
            <a:r>
              <a:rPr lang="sv-SE" sz="3200" dirty="0"/>
              <a:t> driven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sv-SE" sz="3200" dirty="0" err="1"/>
              <a:t>Built</a:t>
            </a:r>
            <a:r>
              <a:rPr lang="sv-SE" sz="3200" dirty="0"/>
              <a:t> </a:t>
            </a:r>
            <a:r>
              <a:rPr lang="sv-SE" sz="3200" dirty="0" err="1"/>
              <a:t>ontop</a:t>
            </a:r>
            <a:r>
              <a:rPr lang="sv-SE" sz="3200" dirty="0"/>
              <a:t> </a:t>
            </a:r>
            <a:r>
              <a:rPr lang="sv-SE" sz="3200" dirty="0" err="1"/>
              <a:t>of</a:t>
            </a:r>
            <a:r>
              <a:rPr lang="sv-SE" sz="3200" dirty="0"/>
              <a:t> </a:t>
            </a:r>
            <a:r>
              <a:rPr lang="sv-SE" sz="3200" dirty="0" err="1"/>
              <a:t>plain</a:t>
            </a:r>
            <a:r>
              <a:rPr lang="sv-SE" sz="3200" dirty="0"/>
              <a:t> </a:t>
            </a:r>
            <a:r>
              <a:rPr lang="sv-SE" sz="3200" dirty="0" err="1"/>
              <a:t>actors</a:t>
            </a:r>
            <a:endParaRPr lang="sv-SE" sz="3200" dirty="0"/>
          </a:p>
        </p:txBody>
      </p:sp>
    </p:spTree>
    <p:extLst>
      <p:ext uri="{BB962C8B-B14F-4D97-AF65-F5344CB8AC3E}">
        <p14:creationId xmlns:p14="http://schemas.microsoft.com/office/powerpoint/2010/main" val="27148995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0">
            <a:extLst>
              <a:ext uri="{FF2B5EF4-FFF2-40B4-BE49-F238E27FC236}">
                <a16:creationId xmlns:a16="http://schemas.microsoft.com/office/drawing/2014/main" id="{BD089FD9-9023-EE40-87AA-E5EB54942222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 Virtual Actors</a:t>
            </a:r>
          </a:p>
        </p:txBody>
      </p:sp>
      <p:grpSp>
        <p:nvGrpSpPr>
          <p:cNvPr id="5" name="Grupp 4">
            <a:extLst>
              <a:ext uri="{FF2B5EF4-FFF2-40B4-BE49-F238E27FC236}">
                <a16:creationId xmlns:a16="http://schemas.microsoft.com/office/drawing/2014/main" id="{7274A589-071E-CF49-8552-E61A8BBCF737}"/>
              </a:ext>
            </a:extLst>
          </p:cNvPr>
          <p:cNvGrpSpPr/>
          <p:nvPr/>
        </p:nvGrpSpPr>
        <p:grpSpPr>
          <a:xfrm>
            <a:off x="1772469" y="1777978"/>
            <a:ext cx="8647061" cy="3359294"/>
            <a:chOff x="1235722" y="1097714"/>
            <a:chExt cx="8647061" cy="3359294"/>
          </a:xfrm>
        </p:grpSpPr>
        <p:sp>
          <p:nvSpPr>
            <p:cNvPr id="2" name="textruta 1">
              <a:extLst>
                <a:ext uri="{FF2B5EF4-FFF2-40B4-BE49-F238E27FC236}">
                  <a16:creationId xmlns:a16="http://schemas.microsoft.com/office/drawing/2014/main" id="{3D6070C2-3BF4-254F-B23B-08227526729D}"/>
                </a:ext>
              </a:extLst>
            </p:cNvPr>
            <p:cNvSpPr txBox="1"/>
            <p:nvPr/>
          </p:nvSpPr>
          <p:spPr>
            <a:xfrm>
              <a:off x="2638116" y="2520175"/>
              <a:ext cx="724466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/>
              <a:r>
                <a:rPr lang="sv-SE" sz="3200" dirty="0" err="1"/>
                <a:t>Identity</a:t>
              </a:r>
              <a:r>
                <a:rPr lang="sv-SE" sz="3200" dirty="0"/>
                <a:t> + Kind ➔ PID = </a:t>
              </a:r>
              <a:r>
                <a:rPr lang="sv-SE" sz="3200" dirty="0" err="1"/>
                <a:t>Virtual</a:t>
              </a:r>
              <a:r>
                <a:rPr lang="sv-SE" sz="3200" dirty="0"/>
                <a:t> </a:t>
              </a:r>
              <a:r>
                <a:rPr lang="sv-SE" sz="3200" dirty="0" err="1"/>
                <a:t>Actor</a:t>
              </a:r>
              <a:endParaRPr lang="sv-SE" sz="3200" dirty="0"/>
            </a:p>
          </p:txBody>
        </p:sp>
        <p:sp>
          <p:nvSpPr>
            <p:cNvPr id="3" name="textruta 2">
              <a:extLst>
                <a:ext uri="{FF2B5EF4-FFF2-40B4-BE49-F238E27FC236}">
                  <a16:creationId xmlns:a16="http://schemas.microsoft.com/office/drawing/2014/main" id="{3940DFD6-F284-004F-8969-3A0E2203716A}"/>
                </a:ext>
              </a:extLst>
            </p:cNvPr>
            <p:cNvSpPr txBox="1"/>
            <p:nvPr/>
          </p:nvSpPr>
          <p:spPr>
            <a:xfrm>
              <a:off x="1235722" y="3783648"/>
              <a:ext cx="29584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 err="1"/>
                <a:t>Identity</a:t>
              </a:r>
              <a:r>
                <a:rPr lang="sv-SE" dirty="0"/>
                <a:t>: ”SomeAsset123”</a:t>
              </a:r>
              <a:br>
                <a:rPr lang="sv-SE" dirty="0"/>
              </a:br>
              <a:r>
                <a:rPr lang="sv-SE" dirty="0" err="1"/>
                <a:t>think</a:t>
              </a:r>
              <a:r>
                <a:rPr lang="sv-SE" dirty="0"/>
                <a:t> </a:t>
              </a:r>
              <a:r>
                <a:rPr lang="sv-SE" dirty="0" err="1"/>
                <a:t>object</a:t>
              </a:r>
              <a:r>
                <a:rPr lang="sv-SE" dirty="0"/>
                <a:t> </a:t>
              </a:r>
              <a:r>
                <a:rPr lang="sv-SE" dirty="0" err="1"/>
                <a:t>reference</a:t>
              </a:r>
              <a:r>
                <a:rPr lang="sv-SE" dirty="0"/>
                <a:t> in OOP</a:t>
              </a:r>
            </a:p>
          </p:txBody>
        </p:sp>
        <p:cxnSp>
          <p:nvCxnSpPr>
            <p:cNvPr id="6" name="Rak pil 5">
              <a:extLst>
                <a:ext uri="{FF2B5EF4-FFF2-40B4-BE49-F238E27FC236}">
                  <a16:creationId xmlns:a16="http://schemas.microsoft.com/office/drawing/2014/main" id="{B3E19FB5-E99D-924E-AA45-7613FC91E734}"/>
                </a:ext>
              </a:extLst>
            </p:cNvPr>
            <p:cNvCxnSpPr/>
            <p:nvPr/>
          </p:nvCxnSpPr>
          <p:spPr>
            <a:xfrm flipV="1">
              <a:off x="2832410" y="3104950"/>
              <a:ext cx="178419" cy="519196"/>
            </a:xfrm>
            <a:prstGeom prst="straightConnector1">
              <a:avLst/>
            </a:prstGeom>
            <a:ln w="38100" cap="rnd">
              <a:solidFill>
                <a:schemeClr val="tx1"/>
              </a:solidFill>
              <a:round/>
              <a:headEnd w="sm" len="med"/>
              <a:tailEnd type="arrow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ruta 6">
              <a:extLst>
                <a:ext uri="{FF2B5EF4-FFF2-40B4-BE49-F238E27FC236}">
                  <a16:creationId xmlns:a16="http://schemas.microsoft.com/office/drawing/2014/main" id="{4E9EAA6B-57E5-C24F-81FB-45E86BC3936A}"/>
                </a:ext>
              </a:extLst>
            </p:cNvPr>
            <p:cNvSpPr txBox="1"/>
            <p:nvPr/>
          </p:nvSpPr>
          <p:spPr>
            <a:xfrm>
              <a:off x="4060761" y="1097714"/>
              <a:ext cx="34313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dirty="0" err="1"/>
                <a:t>Kind:”asset</a:t>
              </a:r>
              <a:r>
                <a:rPr lang="sv-SE" dirty="0"/>
                <a:t>” </a:t>
              </a:r>
              <a:br>
                <a:rPr lang="sv-SE" dirty="0"/>
              </a:br>
              <a:r>
                <a:rPr lang="sv-SE" dirty="0" err="1"/>
                <a:t>think</a:t>
              </a:r>
              <a:r>
                <a:rPr lang="sv-SE" dirty="0"/>
                <a:t> </a:t>
              </a:r>
              <a:r>
                <a:rPr lang="sv-SE" dirty="0" err="1"/>
                <a:t>class</a:t>
              </a:r>
              <a:r>
                <a:rPr lang="sv-SE" dirty="0"/>
                <a:t> in OOP</a:t>
              </a:r>
            </a:p>
          </p:txBody>
        </p:sp>
        <p:cxnSp>
          <p:nvCxnSpPr>
            <p:cNvPr id="8" name="Rak pil 7">
              <a:extLst>
                <a:ext uri="{FF2B5EF4-FFF2-40B4-BE49-F238E27FC236}">
                  <a16:creationId xmlns:a16="http://schemas.microsoft.com/office/drawing/2014/main" id="{46B21D03-F3EB-294F-ACC3-29712F2AC2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83151" y="1841477"/>
              <a:ext cx="86268" cy="711489"/>
            </a:xfrm>
            <a:prstGeom prst="straightConnector1">
              <a:avLst/>
            </a:prstGeom>
            <a:ln w="38100" cap="rnd">
              <a:solidFill>
                <a:schemeClr val="tx1"/>
              </a:solidFill>
              <a:round/>
              <a:headEnd w="sm" len="med"/>
              <a:tailEnd type="arrow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ruta 10">
              <a:extLst>
                <a:ext uri="{FF2B5EF4-FFF2-40B4-BE49-F238E27FC236}">
                  <a16:creationId xmlns:a16="http://schemas.microsoft.com/office/drawing/2014/main" id="{AFE0E301-C6AF-B547-9345-F06ED999A227}"/>
                </a:ext>
              </a:extLst>
            </p:cNvPr>
            <p:cNvSpPr txBox="1"/>
            <p:nvPr/>
          </p:nvSpPr>
          <p:spPr>
            <a:xfrm>
              <a:off x="4952085" y="3810677"/>
              <a:ext cx="45484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PID: SomeAsset123/asset/$1@somehost:8080</a:t>
              </a:r>
              <a:br>
                <a:rPr lang="sv-SE" dirty="0"/>
              </a:br>
              <a:r>
                <a:rPr lang="sv-SE" dirty="0" err="1"/>
                <a:t>think</a:t>
              </a:r>
              <a:r>
                <a:rPr lang="sv-SE" dirty="0"/>
                <a:t> </a:t>
              </a:r>
              <a:r>
                <a:rPr lang="sv-SE" dirty="0" err="1"/>
                <a:t>object</a:t>
              </a:r>
              <a:r>
                <a:rPr lang="sv-SE" dirty="0"/>
                <a:t> </a:t>
              </a:r>
              <a:r>
                <a:rPr lang="sv-SE" dirty="0" err="1"/>
                <a:t>instance</a:t>
              </a:r>
              <a:r>
                <a:rPr lang="sv-SE" dirty="0"/>
                <a:t> in OOP</a:t>
              </a:r>
            </a:p>
          </p:txBody>
        </p:sp>
        <p:cxnSp>
          <p:nvCxnSpPr>
            <p:cNvPr id="12" name="Rak pil 11">
              <a:extLst>
                <a:ext uri="{FF2B5EF4-FFF2-40B4-BE49-F238E27FC236}">
                  <a16:creationId xmlns:a16="http://schemas.microsoft.com/office/drawing/2014/main" id="{03977134-49FE-7847-959B-5CFF6789E1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96000" y="3157321"/>
              <a:ext cx="164450" cy="543358"/>
            </a:xfrm>
            <a:prstGeom prst="straightConnector1">
              <a:avLst/>
            </a:prstGeom>
            <a:ln w="38100" cap="rnd">
              <a:solidFill>
                <a:schemeClr val="tx1"/>
              </a:solidFill>
              <a:round/>
              <a:headEnd w="sm" len="med"/>
              <a:tailEnd type="arrow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95525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Hexagon 19"/>
          <p:cNvSpPr/>
          <p:nvPr/>
        </p:nvSpPr>
        <p:spPr>
          <a:xfrm rot="5400000">
            <a:off x="2058876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Hexagon 21"/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3" name="Hexagon 22"/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7" name="Hexagon 16"/>
          <p:cNvSpPr/>
          <p:nvPr/>
        </p:nvSpPr>
        <p:spPr>
          <a:xfrm rot="5400000">
            <a:off x="3022143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8" name="Hexagon 17"/>
          <p:cNvSpPr/>
          <p:nvPr/>
        </p:nvSpPr>
        <p:spPr>
          <a:xfrm rot="5400000">
            <a:off x="4948677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9" name="Hexagon 18"/>
          <p:cNvSpPr/>
          <p:nvPr/>
        </p:nvSpPr>
        <p:spPr>
          <a:xfrm rot="5400000">
            <a:off x="6875211" y="417627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Hexagon 13"/>
          <p:cNvSpPr/>
          <p:nvPr/>
        </p:nvSpPr>
        <p:spPr>
          <a:xfrm rot="5400000">
            <a:off x="3022143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5" name="Hexagon 14"/>
          <p:cNvSpPr/>
          <p:nvPr/>
        </p:nvSpPr>
        <p:spPr>
          <a:xfrm rot="5400000">
            <a:off x="4948677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6" name="Hexagon 15"/>
          <p:cNvSpPr/>
          <p:nvPr/>
        </p:nvSpPr>
        <p:spPr>
          <a:xfrm rot="5400000">
            <a:off x="6875211" y="1048761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1" name="Hexagon 20"/>
          <p:cNvSpPr/>
          <p:nvPr/>
        </p:nvSpPr>
        <p:spPr>
          <a:xfrm rot="5400000">
            <a:off x="3985410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1" name="TextBox 50"/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 Virtual Actors</a:t>
            </a:r>
          </a:p>
        </p:txBody>
      </p:sp>
      <p:sp>
        <p:nvSpPr>
          <p:cNvPr id="52" name="Heart 11">
            <a:extLst>
              <a:ext uri="{FF2B5EF4-FFF2-40B4-BE49-F238E27FC236}">
                <a16:creationId xmlns:a16="http://schemas.microsoft.com/office/drawing/2014/main" id="{D72B4C2A-B9DB-8F42-AD96-3134A42EECD1}"/>
              </a:ext>
            </a:extLst>
          </p:cNvPr>
          <p:cNvSpPr/>
          <p:nvPr/>
        </p:nvSpPr>
        <p:spPr>
          <a:xfrm rot="14287302">
            <a:off x="4462221" y="3226969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 w="19050">
            <a:noFill/>
          </a:ln>
          <a:effectLst>
            <a:glow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3" name="Oval 10">
            <a:extLst>
              <a:ext uri="{FF2B5EF4-FFF2-40B4-BE49-F238E27FC236}">
                <a16:creationId xmlns:a16="http://schemas.microsoft.com/office/drawing/2014/main" id="{92C50166-8CF4-3149-84B9-73F8CA70A292}"/>
              </a:ext>
            </a:extLst>
          </p:cNvPr>
          <p:cNvSpPr/>
          <p:nvPr/>
        </p:nvSpPr>
        <p:spPr>
          <a:xfrm rot="2188284">
            <a:off x="5091998" y="3068803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 w="19050">
            <a:noFill/>
          </a:ln>
          <a:effectLst>
            <a:glow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6" name="Isosceles Triangle 2">
            <a:extLst>
              <a:ext uri="{FF2B5EF4-FFF2-40B4-BE49-F238E27FC236}">
                <a16:creationId xmlns:a16="http://schemas.microsoft.com/office/drawing/2014/main" id="{90B2A407-BFF0-F343-B942-FCFF9394210E}"/>
              </a:ext>
            </a:extLst>
          </p:cNvPr>
          <p:cNvSpPr/>
          <p:nvPr/>
        </p:nvSpPr>
        <p:spPr>
          <a:xfrm rot="10299074">
            <a:off x="4902288" y="369776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 w="19050">
            <a:noFill/>
          </a:ln>
          <a:effectLst>
            <a:glow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4" name="Rectangle 7">
            <a:extLst>
              <a:ext uri="{FF2B5EF4-FFF2-40B4-BE49-F238E27FC236}">
                <a16:creationId xmlns:a16="http://schemas.microsoft.com/office/drawing/2014/main" id="{22E75495-F2F6-4B44-9EA5-D8E3BB602889}"/>
              </a:ext>
            </a:extLst>
          </p:cNvPr>
          <p:cNvSpPr/>
          <p:nvPr/>
        </p:nvSpPr>
        <p:spPr>
          <a:xfrm rot="18900000">
            <a:off x="5646362" y="204051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5" name="Heart 11">
            <a:extLst>
              <a:ext uri="{FF2B5EF4-FFF2-40B4-BE49-F238E27FC236}">
                <a16:creationId xmlns:a16="http://schemas.microsoft.com/office/drawing/2014/main" id="{F507BB64-A045-7245-9F4B-C539F9F7232B}"/>
              </a:ext>
            </a:extLst>
          </p:cNvPr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6" name="Oval 10">
            <a:extLst>
              <a:ext uri="{FF2B5EF4-FFF2-40B4-BE49-F238E27FC236}">
                <a16:creationId xmlns:a16="http://schemas.microsoft.com/office/drawing/2014/main" id="{44CFB534-8519-6C44-BB10-842A7CDCB174}"/>
              </a:ext>
            </a:extLst>
          </p:cNvPr>
          <p:cNvSpPr/>
          <p:nvPr/>
        </p:nvSpPr>
        <p:spPr>
          <a:xfrm rot="2188284">
            <a:off x="5544880" y="4863619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8" name="Hexagon 8">
            <a:extLst>
              <a:ext uri="{FF2B5EF4-FFF2-40B4-BE49-F238E27FC236}">
                <a16:creationId xmlns:a16="http://schemas.microsoft.com/office/drawing/2014/main" id="{D4F262D7-B277-D94B-BED9-866192ED4808}"/>
              </a:ext>
            </a:extLst>
          </p:cNvPr>
          <p:cNvSpPr/>
          <p:nvPr/>
        </p:nvSpPr>
        <p:spPr>
          <a:xfrm rot="16200000">
            <a:off x="6465520" y="3528155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9" name="Isosceles Triangle 2">
            <a:extLst>
              <a:ext uri="{FF2B5EF4-FFF2-40B4-BE49-F238E27FC236}">
                <a16:creationId xmlns:a16="http://schemas.microsoft.com/office/drawing/2014/main" id="{013991C3-4A32-A04F-A08C-1B9D038C0D94}"/>
              </a:ext>
            </a:extLst>
          </p:cNvPr>
          <p:cNvSpPr/>
          <p:nvPr/>
        </p:nvSpPr>
        <p:spPr>
          <a:xfrm rot="10299074">
            <a:off x="7060734" y="352486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 w="19050">
            <a:noFill/>
          </a:ln>
          <a:effectLst>
            <a:glow>
              <a:schemeClr val="accent2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1" name="Rectangle 7">
            <a:extLst>
              <a:ext uri="{FF2B5EF4-FFF2-40B4-BE49-F238E27FC236}">
                <a16:creationId xmlns:a16="http://schemas.microsoft.com/office/drawing/2014/main" id="{5A4B8616-B77E-BA44-AA31-3807C591CBE4}"/>
              </a:ext>
            </a:extLst>
          </p:cNvPr>
          <p:cNvSpPr/>
          <p:nvPr/>
        </p:nvSpPr>
        <p:spPr>
          <a:xfrm rot="18900000">
            <a:off x="6005228" y="5167818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2" name="Isosceles Triangle 2">
            <a:extLst>
              <a:ext uri="{FF2B5EF4-FFF2-40B4-BE49-F238E27FC236}">
                <a16:creationId xmlns:a16="http://schemas.microsoft.com/office/drawing/2014/main" id="{AC7FC41C-5A02-DC4A-9A25-89F43794FCFB}"/>
              </a:ext>
            </a:extLst>
          </p:cNvPr>
          <p:cNvSpPr/>
          <p:nvPr/>
        </p:nvSpPr>
        <p:spPr>
          <a:xfrm rot="10299074">
            <a:off x="5893180" y="4522885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 w="19050">
            <a:noFill/>
          </a:ln>
          <a:effectLst>
            <a:glow>
              <a:schemeClr val="accent2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Rectangle 7">
            <a:extLst>
              <a:ext uri="{FF2B5EF4-FFF2-40B4-BE49-F238E27FC236}">
                <a16:creationId xmlns:a16="http://schemas.microsoft.com/office/drawing/2014/main" id="{2E585888-FAFC-9E49-BB35-BF252EECC2F7}"/>
              </a:ext>
            </a:extLst>
          </p:cNvPr>
          <p:cNvSpPr/>
          <p:nvPr/>
        </p:nvSpPr>
        <p:spPr>
          <a:xfrm rot="18900000">
            <a:off x="6757947" y="303206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7" name="Oval 10">
            <a:extLst>
              <a:ext uri="{FF2B5EF4-FFF2-40B4-BE49-F238E27FC236}">
                <a16:creationId xmlns:a16="http://schemas.microsoft.com/office/drawing/2014/main" id="{15B97D80-27A3-A348-89CA-4BB5A4426251}"/>
              </a:ext>
            </a:extLst>
          </p:cNvPr>
          <p:cNvSpPr/>
          <p:nvPr/>
        </p:nvSpPr>
        <p:spPr>
          <a:xfrm rot="2188284">
            <a:off x="5372976" y="1628651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lumMod val="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8" name="Grupp 7">
            <a:extLst>
              <a:ext uri="{FF2B5EF4-FFF2-40B4-BE49-F238E27FC236}">
                <a16:creationId xmlns:a16="http://schemas.microsoft.com/office/drawing/2014/main" id="{AA053CC5-5528-4D4C-BAD3-6E8B00B83B6B}"/>
              </a:ext>
            </a:extLst>
          </p:cNvPr>
          <p:cNvGrpSpPr/>
          <p:nvPr/>
        </p:nvGrpSpPr>
        <p:grpSpPr>
          <a:xfrm>
            <a:off x="148434" y="1545238"/>
            <a:ext cx="5066203" cy="369332"/>
            <a:chOff x="148434" y="1545238"/>
            <a:chExt cx="5066203" cy="369332"/>
          </a:xfrm>
        </p:grpSpPr>
        <p:sp>
          <p:nvSpPr>
            <p:cNvPr id="2" name="Rektangel 1">
              <a:extLst>
                <a:ext uri="{FF2B5EF4-FFF2-40B4-BE49-F238E27FC236}">
                  <a16:creationId xmlns:a16="http://schemas.microsoft.com/office/drawing/2014/main" id="{BE00A34D-817D-6F41-83E9-7244841894D2}"/>
                </a:ext>
              </a:extLst>
            </p:cNvPr>
            <p:cNvSpPr/>
            <p:nvPr/>
          </p:nvSpPr>
          <p:spPr>
            <a:xfrm>
              <a:off x="148434" y="1545238"/>
              <a:ext cx="226933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/>
                <a:t>SomeAsset124 + asset</a:t>
              </a:r>
            </a:p>
          </p:txBody>
        </p:sp>
        <p:cxnSp>
          <p:nvCxnSpPr>
            <p:cNvPr id="30" name="Rak pil 29">
              <a:extLst>
                <a:ext uri="{FF2B5EF4-FFF2-40B4-BE49-F238E27FC236}">
                  <a16:creationId xmlns:a16="http://schemas.microsoft.com/office/drawing/2014/main" id="{0E06B29F-20B0-DF48-9B85-60E23042EB20}"/>
                </a:ext>
              </a:extLst>
            </p:cNvPr>
            <p:cNvCxnSpPr>
              <a:cxnSpLocks/>
            </p:cNvCxnSpPr>
            <p:nvPr/>
          </p:nvCxnSpPr>
          <p:spPr>
            <a:xfrm>
              <a:off x="2475689" y="1766972"/>
              <a:ext cx="2738948" cy="0"/>
            </a:xfrm>
            <a:prstGeom prst="straightConnector1">
              <a:avLst/>
            </a:prstGeom>
            <a:ln w="38100" cap="rnd">
              <a:solidFill>
                <a:schemeClr val="tx1"/>
              </a:solidFill>
              <a:round/>
              <a:headEnd w="sm" len="med"/>
              <a:tailEnd type="arrow"/>
            </a:ln>
            <a:effectLst/>
            <a:scene3d>
              <a:camera prst="orthographicFront"/>
              <a:lightRig rig="threePt" dir="t"/>
            </a:scene3d>
            <a:sp3d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Rektangel 33">
            <a:extLst>
              <a:ext uri="{FF2B5EF4-FFF2-40B4-BE49-F238E27FC236}">
                <a16:creationId xmlns:a16="http://schemas.microsoft.com/office/drawing/2014/main" id="{567736C6-10AC-D148-B6FB-B111D40F9FAD}"/>
              </a:ext>
            </a:extLst>
          </p:cNvPr>
          <p:cNvSpPr/>
          <p:nvPr/>
        </p:nvSpPr>
        <p:spPr>
          <a:xfrm>
            <a:off x="148434" y="2929720"/>
            <a:ext cx="22693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/>
              <a:t>SomeAsset123 + asset</a:t>
            </a:r>
          </a:p>
        </p:txBody>
      </p:sp>
      <p:cxnSp>
        <p:nvCxnSpPr>
          <p:cNvPr id="35" name="Rak pil 34">
            <a:extLst>
              <a:ext uri="{FF2B5EF4-FFF2-40B4-BE49-F238E27FC236}">
                <a16:creationId xmlns:a16="http://schemas.microsoft.com/office/drawing/2014/main" id="{B33183B4-5E18-AB42-B323-C4832FEA2217}"/>
              </a:ext>
            </a:extLst>
          </p:cNvPr>
          <p:cNvCxnSpPr>
            <a:cxnSpLocks/>
          </p:cNvCxnSpPr>
          <p:nvPr/>
        </p:nvCxnSpPr>
        <p:spPr>
          <a:xfrm>
            <a:off x="2475689" y="3151454"/>
            <a:ext cx="2555994" cy="0"/>
          </a:xfrm>
          <a:prstGeom prst="straightConnector1">
            <a:avLst/>
          </a:prstGeom>
          <a:ln w="38100" cap="rnd">
            <a:solidFill>
              <a:schemeClr val="tx1"/>
            </a:solidFill>
            <a:round/>
            <a:headEnd w="sm" len="med"/>
            <a:tailEnd type="arrow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34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  <p:bldP spid="17" grpId="0" animBg="1"/>
      <p:bldP spid="19" grpId="0" animBg="1"/>
      <p:bldP spid="14" grpId="0" animBg="1"/>
      <p:bldP spid="16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>
            <a:spLocks noGrp="1"/>
          </p:cNvSpPr>
          <p:nvPr>
            <p:ph type="title"/>
          </p:nvPr>
        </p:nvSpPr>
        <p:spPr>
          <a:xfrm>
            <a:off x="838200" y="1825591"/>
            <a:ext cx="10515600" cy="1006429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Actor</a:t>
            </a:r>
            <a:r>
              <a:rPr lang="sv-SE" sz="6600" b="1" dirty="0">
                <a:latin typeface="Lobster Two" panose="02000506000000020003" pitchFamily="50" charset="0"/>
                <a:ea typeface="+mn-ea"/>
                <a:cs typeface="+mn-cs"/>
              </a:rPr>
              <a:t> </a:t>
            </a:r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  <p:sp>
        <p:nvSpPr>
          <p:cNvPr id="124" name="Content Placeholder 2"/>
          <p:cNvSpPr>
            <a:spLocks noGrp="1"/>
          </p:cNvSpPr>
          <p:nvPr>
            <p:ph idx="1"/>
          </p:nvPr>
        </p:nvSpPr>
        <p:spPr>
          <a:xfrm>
            <a:off x="2051311" y="2991587"/>
            <a:ext cx="8089377" cy="22245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b="1" dirty="0"/>
              <a:t>Three axioms:</a:t>
            </a:r>
          </a:p>
          <a:p>
            <a:pPr marL="0" indent="0">
              <a:buNone/>
            </a:pPr>
            <a:r>
              <a:rPr lang="sv-SE" sz="2400" b="1" dirty="0" err="1"/>
              <a:t>Send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send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messages</a:t>
            </a:r>
            <a:r>
              <a:rPr lang="sv-SE" sz="2400" dirty="0">
                <a:solidFill>
                  <a:srgbClr val="FFE699"/>
                </a:solidFill>
              </a:rPr>
              <a:t> to </a:t>
            </a:r>
            <a:r>
              <a:rPr lang="sv-SE" sz="2400" dirty="0" err="1">
                <a:solidFill>
                  <a:srgbClr val="FFE699"/>
                </a:solidFill>
              </a:rPr>
              <a:t>other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actors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 err="1"/>
              <a:t>Spawn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spawn</a:t>
            </a:r>
            <a:r>
              <a:rPr lang="sv-SE" sz="2400" dirty="0">
                <a:solidFill>
                  <a:srgbClr val="FFE699"/>
                </a:solidFill>
              </a:rPr>
              <a:t> new </a:t>
            </a:r>
            <a:r>
              <a:rPr lang="sv-SE" sz="2400" dirty="0" err="1">
                <a:solidFill>
                  <a:srgbClr val="FFE699"/>
                </a:solidFill>
              </a:rPr>
              <a:t>actors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 err="1"/>
              <a:t>Become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an </a:t>
            </a:r>
            <a:r>
              <a:rPr lang="sv-SE" sz="2400" dirty="0" err="1">
                <a:solidFill>
                  <a:srgbClr val="FFE699"/>
                </a:solidFill>
              </a:rPr>
              <a:t>actor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can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decide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how</a:t>
            </a:r>
            <a:r>
              <a:rPr lang="sv-SE" sz="2400" dirty="0">
                <a:solidFill>
                  <a:srgbClr val="FFE699"/>
                </a:solidFill>
              </a:rPr>
              <a:t> to </a:t>
            </a:r>
            <a:r>
              <a:rPr lang="sv-SE" sz="2400" dirty="0" err="1">
                <a:solidFill>
                  <a:srgbClr val="FFE699"/>
                </a:solidFill>
              </a:rPr>
              <a:t>handle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it’s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next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message</a:t>
            </a:r>
            <a:endParaRPr lang="sv-SE" sz="2400" dirty="0">
              <a:solidFill>
                <a:srgbClr val="FFE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164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Hexagon 19"/>
          <p:cNvSpPr/>
          <p:nvPr/>
        </p:nvSpPr>
        <p:spPr>
          <a:xfrm rot="5400000">
            <a:off x="2058876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Hexagon 21"/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3" name="Hexagon 22"/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12" name="Group 11"/>
          <p:cNvGrpSpPr/>
          <p:nvPr/>
        </p:nvGrpSpPr>
        <p:grpSpPr>
          <a:xfrm>
            <a:off x="3105149" y="4093266"/>
            <a:ext cx="5547690" cy="1860635"/>
            <a:chOff x="2697645" y="3576431"/>
            <a:chExt cx="5547690" cy="1860635"/>
          </a:xfrm>
          <a:solidFill>
            <a:srgbClr val="282828"/>
          </a:solidFill>
        </p:grpSpPr>
        <p:sp>
          <p:nvSpPr>
            <p:cNvPr id="17" name="Hexagon 16"/>
            <p:cNvSpPr/>
            <p:nvPr/>
          </p:nvSpPr>
          <p:spPr>
            <a:xfrm rot="5400000">
              <a:off x="2614639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8" name="Hexagon 17"/>
            <p:cNvSpPr/>
            <p:nvPr/>
          </p:nvSpPr>
          <p:spPr>
            <a:xfrm rot="5400000">
              <a:off x="4541173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9" name="Hexagon 18"/>
            <p:cNvSpPr/>
            <p:nvPr/>
          </p:nvSpPr>
          <p:spPr>
            <a:xfrm rot="5400000">
              <a:off x="6467707" y="3659437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105149" y="965755"/>
            <a:ext cx="5547690" cy="1860635"/>
            <a:chOff x="2697645" y="3576431"/>
            <a:chExt cx="5547690" cy="1860635"/>
          </a:xfrm>
          <a:solidFill>
            <a:srgbClr val="282828"/>
          </a:solidFill>
        </p:grpSpPr>
        <p:sp>
          <p:nvSpPr>
            <p:cNvPr id="14" name="Hexagon 13"/>
            <p:cNvSpPr/>
            <p:nvPr/>
          </p:nvSpPr>
          <p:spPr>
            <a:xfrm rot="5400000">
              <a:off x="2614639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5" name="Hexagon 14"/>
            <p:cNvSpPr/>
            <p:nvPr/>
          </p:nvSpPr>
          <p:spPr>
            <a:xfrm rot="5400000">
              <a:off x="4541173" y="3659438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16" name="Hexagon 15"/>
            <p:cNvSpPr/>
            <p:nvPr/>
          </p:nvSpPr>
          <p:spPr>
            <a:xfrm rot="5400000">
              <a:off x="6467707" y="3659437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24" name="Heart 11"/>
          <p:cNvSpPr/>
          <p:nvPr/>
        </p:nvSpPr>
        <p:spPr>
          <a:xfrm rot="14287302">
            <a:off x="3259552" y="314325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5" name="Heart 11"/>
          <p:cNvSpPr/>
          <p:nvPr/>
        </p:nvSpPr>
        <p:spPr>
          <a:xfrm rot="14287302">
            <a:off x="2834283" y="3678935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26" name="Oval 10"/>
          <p:cNvSpPr/>
          <p:nvPr/>
        </p:nvSpPr>
        <p:spPr>
          <a:xfrm rot="2188284">
            <a:off x="8346369" y="3373243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7" name="Rectangle 7"/>
          <p:cNvSpPr/>
          <p:nvPr/>
        </p:nvSpPr>
        <p:spPr>
          <a:xfrm rot="18900000">
            <a:off x="5646362" y="204051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9" name="Heart 11"/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1" name="Oval 10"/>
          <p:cNvSpPr/>
          <p:nvPr/>
        </p:nvSpPr>
        <p:spPr>
          <a:xfrm rot="2188284">
            <a:off x="5544880" y="4863619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2" name="Isosceles Triangle 2"/>
          <p:cNvSpPr/>
          <p:nvPr/>
        </p:nvSpPr>
        <p:spPr>
          <a:xfrm rot="10299074">
            <a:off x="7706248" y="2089435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Isosceles Triangle 2"/>
          <p:cNvSpPr/>
          <p:nvPr/>
        </p:nvSpPr>
        <p:spPr>
          <a:xfrm rot="10299074">
            <a:off x="7846678" y="5169488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4" name="Isosceles Triangle 2"/>
          <p:cNvSpPr/>
          <p:nvPr/>
        </p:nvSpPr>
        <p:spPr>
          <a:xfrm rot="10299074">
            <a:off x="7871393" y="147842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5" name="Heart 11"/>
          <p:cNvSpPr/>
          <p:nvPr/>
        </p:nvSpPr>
        <p:spPr>
          <a:xfrm rot="14287302">
            <a:off x="7283990" y="1628896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6" name="Oval 10"/>
          <p:cNvSpPr/>
          <p:nvPr/>
        </p:nvSpPr>
        <p:spPr>
          <a:xfrm rot="2188284">
            <a:off x="5372976" y="1628651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7" name="Rectangle 7"/>
          <p:cNvSpPr/>
          <p:nvPr/>
        </p:nvSpPr>
        <p:spPr>
          <a:xfrm rot="18900000">
            <a:off x="3678261" y="1548295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8" name="Rectangle 7"/>
          <p:cNvSpPr/>
          <p:nvPr/>
        </p:nvSpPr>
        <p:spPr>
          <a:xfrm rot="18900000">
            <a:off x="4244022" y="1678814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9" name="Hexagon 8"/>
          <p:cNvSpPr/>
          <p:nvPr/>
        </p:nvSpPr>
        <p:spPr>
          <a:xfrm rot="16200000">
            <a:off x="6465520" y="3528155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40" name="Hexagon 8"/>
          <p:cNvSpPr/>
          <p:nvPr/>
        </p:nvSpPr>
        <p:spPr>
          <a:xfrm rot="16200000">
            <a:off x="3669310" y="1962949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41" name="Hexagon 8"/>
          <p:cNvSpPr/>
          <p:nvPr/>
        </p:nvSpPr>
        <p:spPr>
          <a:xfrm rot="16200000">
            <a:off x="4198027" y="4762798"/>
            <a:ext cx="219486" cy="302084"/>
          </a:xfrm>
          <a:custGeom>
            <a:avLst/>
            <a:gdLst>
              <a:gd name="connsiteX0" fmla="*/ 0 w 1954763"/>
              <a:gd name="connsiteY0" fmla="*/ 1073573 h 2147145"/>
              <a:gd name="connsiteX1" fmla="*/ 488691 w 1954763"/>
              <a:gd name="connsiteY1" fmla="*/ 1 h 2147145"/>
              <a:gd name="connsiteX2" fmla="*/ 1466072 w 1954763"/>
              <a:gd name="connsiteY2" fmla="*/ 1 h 2147145"/>
              <a:gd name="connsiteX3" fmla="*/ 1954763 w 1954763"/>
              <a:gd name="connsiteY3" fmla="*/ 1073573 h 2147145"/>
              <a:gd name="connsiteX4" fmla="*/ 1466072 w 1954763"/>
              <a:gd name="connsiteY4" fmla="*/ 2147144 h 2147145"/>
              <a:gd name="connsiteX5" fmla="*/ 488691 w 1954763"/>
              <a:gd name="connsiteY5" fmla="*/ 2147144 h 2147145"/>
              <a:gd name="connsiteX6" fmla="*/ 0 w 1954763"/>
              <a:gd name="connsiteY6" fmla="*/ 1073573 h 2147145"/>
              <a:gd name="connsiteX0" fmla="*/ 0 w 1466072"/>
              <a:gd name="connsiteY0" fmla="*/ 1073572 h 2147143"/>
              <a:gd name="connsiteX1" fmla="*/ 488691 w 1466072"/>
              <a:gd name="connsiteY1" fmla="*/ 0 h 2147143"/>
              <a:gd name="connsiteX2" fmla="*/ 1466072 w 1466072"/>
              <a:gd name="connsiteY2" fmla="*/ 0 h 2147143"/>
              <a:gd name="connsiteX3" fmla="*/ 1268963 w 1466072"/>
              <a:gd name="connsiteY3" fmla="*/ 1036249 h 2147143"/>
              <a:gd name="connsiteX4" fmla="*/ 1466072 w 1466072"/>
              <a:gd name="connsiteY4" fmla="*/ 2147143 h 2147143"/>
              <a:gd name="connsiteX5" fmla="*/ 488691 w 1466072"/>
              <a:gd name="connsiteY5" fmla="*/ 2147143 h 2147143"/>
              <a:gd name="connsiteX6" fmla="*/ 0 w 1466072"/>
              <a:gd name="connsiteY6" fmla="*/ 1073572 h 2147143"/>
              <a:gd name="connsiteX0" fmla="*/ 164448 w 977381"/>
              <a:gd name="connsiteY0" fmla="*/ 1017590 h 2147143"/>
              <a:gd name="connsiteX1" fmla="*/ 0 w 977381"/>
              <a:gd name="connsiteY1" fmla="*/ 0 h 2147143"/>
              <a:gd name="connsiteX2" fmla="*/ 977381 w 977381"/>
              <a:gd name="connsiteY2" fmla="*/ 0 h 2147143"/>
              <a:gd name="connsiteX3" fmla="*/ 780272 w 977381"/>
              <a:gd name="connsiteY3" fmla="*/ 1036249 h 2147143"/>
              <a:gd name="connsiteX4" fmla="*/ 977381 w 977381"/>
              <a:gd name="connsiteY4" fmla="*/ 2147143 h 2147143"/>
              <a:gd name="connsiteX5" fmla="*/ 0 w 977381"/>
              <a:gd name="connsiteY5" fmla="*/ 2147143 h 2147143"/>
              <a:gd name="connsiteX6" fmla="*/ 164448 w 977381"/>
              <a:gd name="connsiteY6" fmla="*/ 1017590 h 2147143"/>
              <a:gd name="connsiteX0" fmla="*/ 164448 w 977381"/>
              <a:gd name="connsiteY0" fmla="*/ 1017590 h 2393886"/>
              <a:gd name="connsiteX1" fmla="*/ 0 w 977381"/>
              <a:gd name="connsiteY1" fmla="*/ 0 h 2393886"/>
              <a:gd name="connsiteX2" fmla="*/ 977381 w 977381"/>
              <a:gd name="connsiteY2" fmla="*/ 0 h 2393886"/>
              <a:gd name="connsiteX3" fmla="*/ 780272 w 977381"/>
              <a:gd name="connsiteY3" fmla="*/ 1036249 h 2393886"/>
              <a:gd name="connsiteX4" fmla="*/ 977381 w 977381"/>
              <a:gd name="connsiteY4" fmla="*/ 2147143 h 2393886"/>
              <a:gd name="connsiteX5" fmla="*/ 0 w 977381"/>
              <a:gd name="connsiteY5" fmla="*/ 2147143 h 2393886"/>
              <a:gd name="connsiteX6" fmla="*/ 164448 w 977381"/>
              <a:gd name="connsiteY6" fmla="*/ 1017590 h 2393886"/>
              <a:gd name="connsiteX0" fmla="*/ 164448 w 1163945"/>
              <a:gd name="connsiteY0" fmla="*/ 1017590 h 2393886"/>
              <a:gd name="connsiteX1" fmla="*/ 0 w 1163945"/>
              <a:gd name="connsiteY1" fmla="*/ 0 h 2393886"/>
              <a:gd name="connsiteX2" fmla="*/ 977381 w 1163945"/>
              <a:gd name="connsiteY2" fmla="*/ 0 h 2393886"/>
              <a:gd name="connsiteX3" fmla="*/ 780272 w 1163945"/>
              <a:gd name="connsiteY3" fmla="*/ 1036249 h 2393886"/>
              <a:gd name="connsiteX4" fmla="*/ 977381 w 1163945"/>
              <a:gd name="connsiteY4" fmla="*/ 2147143 h 2393886"/>
              <a:gd name="connsiteX5" fmla="*/ 0 w 1163945"/>
              <a:gd name="connsiteY5" fmla="*/ 2147143 h 2393886"/>
              <a:gd name="connsiteX6" fmla="*/ 164448 w 1163945"/>
              <a:gd name="connsiteY6" fmla="*/ 1017590 h 2393886"/>
              <a:gd name="connsiteX0" fmla="*/ 164448 w 1252854"/>
              <a:gd name="connsiteY0" fmla="*/ 1017590 h 2439738"/>
              <a:gd name="connsiteX1" fmla="*/ 0 w 1252854"/>
              <a:gd name="connsiteY1" fmla="*/ 0 h 2439738"/>
              <a:gd name="connsiteX2" fmla="*/ 977381 w 1252854"/>
              <a:gd name="connsiteY2" fmla="*/ 0 h 2439738"/>
              <a:gd name="connsiteX3" fmla="*/ 780272 w 1252854"/>
              <a:gd name="connsiteY3" fmla="*/ 1036249 h 2439738"/>
              <a:gd name="connsiteX4" fmla="*/ 1084683 w 1252854"/>
              <a:gd name="connsiteY4" fmla="*/ 2207795 h 2439738"/>
              <a:gd name="connsiteX5" fmla="*/ 0 w 1252854"/>
              <a:gd name="connsiteY5" fmla="*/ 2147143 h 2439738"/>
              <a:gd name="connsiteX6" fmla="*/ 164448 w 1252854"/>
              <a:gd name="connsiteY6" fmla="*/ 1017590 h 2439738"/>
              <a:gd name="connsiteX0" fmla="*/ 164448 w 1252854"/>
              <a:gd name="connsiteY0" fmla="*/ 1017590 h 2402570"/>
              <a:gd name="connsiteX1" fmla="*/ 0 w 1252854"/>
              <a:gd name="connsiteY1" fmla="*/ 0 h 2402570"/>
              <a:gd name="connsiteX2" fmla="*/ 977381 w 1252854"/>
              <a:gd name="connsiteY2" fmla="*/ 0 h 2402570"/>
              <a:gd name="connsiteX3" fmla="*/ 780272 w 1252854"/>
              <a:gd name="connsiteY3" fmla="*/ 1036249 h 2402570"/>
              <a:gd name="connsiteX4" fmla="*/ 1084683 w 1252854"/>
              <a:gd name="connsiteY4" fmla="*/ 2207795 h 2402570"/>
              <a:gd name="connsiteX5" fmla="*/ 0 w 1252854"/>
              <a:gd name="connsiteY5" fmla="*/ 2147143 h 2402570"/>
              <a:gd name="connsiteX6" fmla="*/ 164448 w 1252854"/>
              <a:gd name="connsiteY6" fmla="*/ 1017590 h 2402570"/>
              <a:gd name="connsiteX0" fmla="*/ 164448 w 1164989"/>
              <a:gd name="connsiteY0" fmla="*/ 1017590 h 2402570"/>
              <a:gd name="connsiteX1" fmla="*/ 0 w 1164989"/>
              <a:gd name="connsiteY1" fmla="*/ 0 h 2402570"/>
              <a:gd name="connsiteX2" fmla="*/ 977381 w 1164989"/>
              <a:gd name="connsiteY2" fmla="*/ 0 h 2402570"/>
              <a:gd name="connsiteX3" fmla="*/ 780272 w 1164989"/>
              <a:gd name="connsiteY3" fmla="*/ 1036249 h 2402570"/>
              <a:gd name="connsiteX4" fmla="*/ 1084683 w 1164989"/>
              <a:gd name="connsiteY4" fmla="*/ 2207795 h 2402570"/>
              <a:gd name="connsiteX5" fmla="*/ 0 w 1164989"/>
              <a:gd name="connsiteY5" fmla="*/ 2147143 h 2402570"/>
              <a:gd name="connsiteX6" fmla="*/ 164448 w 1164989"/>
              <a:gd name="connsiteY6" fmla="*/ 1017590 h 2402570"/>
              <a:gd name="connsiteX0" fmla="*/ 164448 w 1164989"/>
              <a:gd name="connsiteY0" fmla="*/ 1017590 h 2524242"/>
              <a:gd name="connsiteX1" fmla="*/ 0 w 1164989"/>
              <a:gd name="connsiteY1" fmla="*/ 0 h 2524242"/>
              <a:gd name="connsiteX2" fmla="*/ 977381 w 1164989"/>
              <a:gd name="connsiteY2" fmla="*/ 0 h 2524242"/>
              <a:gd name="connsiteX3" fmla="*/ 780272 w 1164989"/>
              <a:gd name="connsiteY3" fmla="*/ 1036249 h 2524242"/>
              <a:gd name="connsiteX4" fmla="*/ 1084683 w 1164989"/>
              <a:gd name="connsiteY4" fmla="*/ 2207795 h 2524242"/>
              <a:gd name="connsiteX5" fmla="*/ 0 w 1164989"/>
              <a:gd name="connsiteY5" fmla="*/ 2147143 h 2524242"/>
              <a:gd name="connsiteX6" fmla="*/ 164448 w 1164989"/>
              <a:gd name="connsiteY6" fmla="*/ 1017590 h 2524242"/>
              <a:gd name="connsiteX0" fmla="*/ 203287 w 1203828"/>
              <a:gd name="connsiteY0" fmla="*/ 1017590 h 2524242"/>
              <a:gd name="connsiteX1" fmla="*/ 38839 w 1203828"/>
              <a:gd name="connsiteY1" fmla="*/ 0 h 2524242"/>
              <a:gd name="connsiteX2" fmla="*/ 1016220 w 1203828"/>
              <a:gd name="connsiteY2" fmla="*/ 0 h 2524242"/>
              <a:gd name="connsiteX3" fmla="*/ 819111 w 1203828"/>
              <a:gd name="connsiteY3" fmla="*/ 1036249 h 2524242"/>
              <a:gd name="connsiteX4" fmla="*/ 1123522 w 1203828"/>
              <a:gd name="connsiteY4" fmla="*/ 2207795 h 2524242"/>
              <a:gd name="connsiteX5" fmla="*/ 38839 w 1203828"/>
              <a:gd name="connsiteY5" fmla="*/ 2147143 h 2524242"/>
              <a:gd name="connsiteX6" fmla="*/ 203287 w 1203828"/>
              <a:gd name="connsiteY6" fmla="*/ 1017590 h 2524242"/>
              <a:gd name="connsiteX0" fmla="*/ 292589 w 1293130"/>
              <a:gd name="connsiteY0" fmla="*/ 1017590 h 2557112"/>
              <a:gd name="connsiteX1" fmla="*/ 128141 w 1293130"/>
              <a:gd name="connsiteY1" fmla="*/ 0 h 2557112"/>
              <a:gd name="connsiteX2" fmla="*/ 1105522 w 1293130"/>
              <a:gd name="connsiteY2" fmla="*/ 0 h 2557112"/>
              <a:gd name="connsiteX3" fmla="*/ 908413 w 1293130"/>
              <a:gd name="connsiteY3" fmla="*/ 1036249 h 2557112"/>
              <a:gd name="connsiteX4" fmla="*/ 1212824 w 1293130"/>
              <a:gd name="connsiteY4" fmla="*/ 2207795 h 2557112"/>
              <a:gd name="connsiteX5" fmla="*/ 30170 w 1293130"/>
              <a:gd name="connsiteY5" fmla="*/ 2217123 h 2557112"/>
              <a:gd name="connsiteX6" fmla="*/ 292589 w 1293130"/>
              <a:gd name="connsiteY6" fmla="*/ 1017590 h 2557112"/>
              <a:gd name="connsiteX0" fmla="*/ 292589 w 1293130"/>
              <a:gd name="connsiteY0" fmla="*/ 1017590 h 2543301"/>
              <a:gd name="connsiteX1" fmla="*/ 128141 w 1293130"/>
              <a:gd name="connsiteY1" fmla="*/ 0 h 2543301"/>
              <a:gd name="connsiteX2" fmla="*/ 1105522 w 1293130"/>
              <a:gd name="connsiteY2" fmla="*/ 0 h 2543301"/>
              <a:gd name="connsiteX3" fmla="*/ 908413 w 1293130"/>
              <a:gd name="connsiteY3" fmla="*/ 1036249 h 2543301"/>
              <a:gd name="connsiteX4" fmla="*/ 1212824 w 1293130"/>
              <a:gd name="connsiteY4" fmla="*/ 2207795 h 2543301"/>
              <a:gd name="connsiteX5" fmla="*/ 30170 w 1293130"/>
              <a:gd name="connsiteY5" fmla="*/ 2217123 h 2543301"/>
              <a:gd name="connsiteX6" fmla="*/ 292589 w 1293130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285231"/>
              <a:gd name="connsiteY0" fmla="*/ 1017590 h 2543301"/>
              <a:gd name="connsiteX1" fmla="*/ 128141 w 1285231"/>
              <a:gd name="connsiteY1" fmla="*/ 0 h 2543301"/>
              <a:gd name="connsiteX2" fmla="*/ 1105522 w 1285231"/>
              <a:gd name="connsiteY2" fmla="*/ 0 h 2543301"/>
              <a:gd name="connsiteX3" fmla="*/ 908413 w 1285231"/>
              <a:gd name="connsiteY3" fmla="*/ 1036249 h 2543301"/>
              <a:gd name="connsiteX4" fmla="*/ 1212824 w 1285231"/>
              <a:gd name="connsiteY4" fmla="*/ 2207795 h 2543301"/>
              <a:gd name="connsiteX5" fmla="*/ 30170 w 1285231"/>
              <a:gd name="connsiteY5" fmla="*/ 2217123 h 2543301"/>
              <a:gd name="connsiteX6" fmla="*/ 292589 w 1285231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05522 w 1312464"/>
              <a:gd name="connsiteY2" fmla="*/ 0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12464"/>
              <a:gd name="connsiteY0" fmla="*/ 1017590 h 2543301"/>
              <a:gd name="connsiteX1" fmla="*/ 128141 w 1312464"/>
              <a:gd name="connsiteY1" fmla="*/ 0 h 2543301"/>
              <a:gd name="connsiteX2" fmla="*/ 1175501 w 1312464"/>
              <a:gd name="connsiteY2" fmla="*/ 60652 h 2543301"/>
              <a:gd name="connsiteX3" fmla="*/ 1123017 w 1312464"/>
              <a:gd name="connsiteY3" fmla="*/ 1297506 h 2543301"/>
              <a:gd name="connsiteX4" fmla="*/ 1212824 w 1312464"/>
              <a:gd name="connsiteY4" fmla="*/ 2207795 h 2543301"/>
              <a:gd name="connsiteX5" fmla="*/ 30170 w 1312464"/>
              <a:gd name="connsiteY5" fmla="*/ 2217123 h 2543301"/>
              <a:gd name="connsiteX6" fmla="*/ 292589 w 1312464"/>
              <a:gd name="connsiteY6" fmla="*/ 1017590 h 2543301"/>
              <a:gd name="connsiteX0" fmla="*/ 292589 w 1330432"/>
              <a:gd name="connsiteY0" fmla="*/ 1017590 h 2543301"/>
              <a:gd name="connsiteX1" fmla="*/ 128141 w 1330432"/>
              <a:gd name="connsiteY1" fmla="*/ 0 h 2543301"/>
              <a:gd name="connsiteX2" fmla="*/ 1175501 w 1330432"/>
              <a:gd name="connsiteY2" fmla="*/ 60652 h 2543301"/>
              <a:gd name="connsiteX3" fmla="*/ 1123017 w 1330432"/>
              <a:gd name="connsiteY3" fmla="*/ 1297506 h 2543301"/>
              <a:gd name="connsiteX4" fmla="*/ 1212824 w 1330432"/>
              <a:gd name="connsiteY4" fmla="*/ 2207795 h 2543301"/>
              <a:gd name="connsiteX5" fmla="*/ 30170 w 1330432"/>
              <a:gd name="connsiteY5" fmla="*/ 2217123 h 2543301"/>
              <a:gd name="connsiteX6" fmla="*/ 292589 w 1330432"/>
              <a:gd name="connsiteY6" fmla="*/ 1017590 h 2543301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078118 h 2603829"/>
              <a:gd name="connsiteX1" fmla="*/ 128141 w 1330432"/>
              <a:gd name="connsiteY1" fmla="*/ 60528 h 2603829"/>
              <a:gd name="connsiteX2" fmla="*/ 1175501 w 1330432"/>
              <a:gd name="connsiteY2" fmla="*/ 121180 h 2603829"/>
              <a:gd name="connsiteX3" fmla="*/ 1123017 w 1330432"/>
              <a:gd name="connsiteY3" fmla="*/ 1358034 h 2603829"/>
              <a:gd name="connsiteX4" fmla="*/ 1212824 w 1330432"/>
              <a:gd name="connsiteY4" fmla="*/ 2268323 h 2603829"/>
              <a:gd name="connsiteX5" fmla="*/ 30170 w 1330432"/>
              <a:gd name="connsiteY5" fmla="*/ 2277651 h 2603829"/>
              <a:gd name="connsiteX6" fmla="*/ 292589 w 1330432"/>
              <a:gd name="connsiteY6" fmla="*/ 1078118 h 2603829"/>
              <a:gd name="connsiteX0" fmla="*/ 292589 w 1330432"/>
              <a:gd name="connsiteY0" fmla="*/ 1158478 h 2684189"/>
              <a:gd name="connsiteX1" fmla="*/ 128141 w 1330432"/>
              <a:gd name="connsiteY1" fmla="*/ 140888 h 2684189"/>
              <a:gd name="connsiteX2" fmla="*/ 1175501 w 1330432"/>
              <a:gd name="connsiteY2" fmla="*/ 201540 h 2684189"/>
              <a:gd name="connsiteX3" fmla="*/ 1123017 w 1330432"/>
              <a:gd name="connsiteY3" fmla="*/ 1438394 h 2684189"/>
              <a:gd name="connsiteX4" fmla="*/ 1212824 w 1330432"/>
              <a:gd name="connsiteY4" fmla="*/ 2348683 h 2684189"/>
              <a:gd name="connsiteX5" fmla="*/ 30170 w 1330432"/>
              <a:gd name="connsiteY5" fmla="*/ 2358011 h 2684189"/>
              <a:gd name="connsiteX6" fmla="*/ 292589 w 1330432"/>
              <a:gd name="connsiteY6" fmla="*/ 1158478 h 2684189"/>
              <a:gd name="connsiteX0" fmla="*/ 323145 w 1328334"/>
              <a:gd name="connsiteY0" fmla="*/ 1284444 h 2684189"/>
              <a:gd name="connsiteX1" fmla="*/ 126043 w 1328334"/>
              <a:gd name="connsiteY1" fmla="*/ 140888 h 2684189"/>
              <a:gd name="connsiteX2" fmla="*/ 1173403 w 1328334"/>
              <a:gd name="connsiteY2" fmla="*/ 201540 h 2684189"/>
              <a:gd name="connsiteX3" fmla="*/ 1120919 w 1328334"/>
              <a:gd name="connsiteY3" fmla="*/ 1438394 h 2684189"/>
              <a:gd name="connsiteX4" fmla="*/ 1210726 w 1328334"/>
              <a:gd name="connsiteY4" fmla="*/ 2348683 h 2684189"/>
              <a:gd name="connsiteX5" fmla="*/ 28072 w 1328334"/>
              <a:gd name="connsiteY5" fmla="*/ 2358011 h 2684189"/>
              <a:gd name="connsiteX6" fmla="*/ 323145 w 1328334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316249 w 1321438"/>
              <a:gd name="connsiteY0" fmla="*/ 1284444 h 2684189"/>
              <a:gd name="connsiteX1" fmla="*/ 119147 w 1321438"/>
              <a:gd name="connsiteY1" fmla="*/ 140888 h 2684189"/>
              <a:gd name="connsiteX2" fmla="*/ 1166507 w 1321438"/>
              <a:gd name="connsiteY2" fmla="*/ 201540 h 2684189"/>
              <a:gd name="connsiteX3" fmla="*/ 1114023 w 1321438"/>
              <a:gd name="connsiteY3" fmla="*/ 1438394 h 2684189"/>
              <a:gd name="connsiteX4" fmla="*/ 1203830 w 1321438"/>
              <a:gd name="connsiteY4" fmla="*/ 2348683 h 2684189"/>
              <a:gd name="connsiteX5" fmla="*/ 21176 w 1321438"/>
              <a:gd name="connsiteY5" fmla="*/ 2358011 h 2684189"/>
              <a:gd name="connsiteX6" fmla="*/ 316249 w 1321438"/>
              <a:gd name="connsiteY6" fmla="*/ 1284444 h 2684189"/>
              <a:gd name="connsiteX0" fmla="*/ 257932 w 1323771"/>
              <a:gd name="connsiteY0" fmla="*/ 1139821 h 2684189"/>
              <a:gd name="connsiteX1" fmla="*/ 121480 w 1323771"/>
              <a:gd name="connsiteY1" fmla="*/ 140888 h 2684189"/>
              <a:gd name="connsiteX2" fmla="*/ 1168840 w 1323771"/>
              <a:gd name="connsiteY2" fmla="*/ 201540 h 2684189"/>
              <a:gd name="connsiteX3" fmla="*/ 1116356 w 1323771"/>
              <a:gd name="connsiteY3" fmla="*/ 1438394 h 2684189"/>
              <a:gd name="connsiteX4" fmla="*/ 1206163 w 1323771"/>
              <a:gd name="connsiteY4" fmla="*/ 2348683 h 2684189"/>
              <a:gd name="connsiteX5" fmla="*/ 23509 w 1323771"/>
              <a:gd name="connsiteY5" fmla="*/ 2358011 h 2684189"/>
              <a:gd name="connsiteX6" fmla="*/ 257932 w 1323771"/>
              <a:gd name="connsiteY6" fmla="*/ 1139821 h 2684189"/>
              <a:gd name="connsiteX0" fmla="*/ 343312 w 1409151"/>
              <a:gd name="connsiteY0" fmla="*/ 1139821 h 2631761"/>
              <a:gd name="connsiteX1" fmla="*/ 206860 w 1409151"/>
              <a:gd name="connsiteY1" fmla="*/ 140888 h 2631761"/>
              <a:gd name="connsiteX2" fmla="*/ 1254220 w 1409151"/>
              <a:gd name="connsiteY2" fmla="*/ 201540 h 2631761"/>
              <a:gd name="connsiteX3" fmla="*/ 1201736 w 1409151"/>
              <a:gd name="connsiteY3" fmla="*/ 1438394 h 2631761"/>
              <a:gd name="connsiteX4" fmla="*/ 1291543 w 1409151"/>
              <a:gd name="connsiteY4" fmla="*/ 2348683 h 2631761"/>
              <a:gd name="connsiteX5" fmla="*/ 20249 w 1409151"/>
              <a:gd name="connsiteY5" fmla="*/ 2236713 h 2631761"/>
              <a:gd name="connsiteX6" fmla="*/ 343312 w 1409151"/>
              <a:gd name="connsiteY6" fmla="*/ 1139821 h 2631761"/>
              <a:gd name="connsiteX0" fmla="*/ 343312 w 1409151"/>
              <a:gd name="connsiteY0" fmla="*/ 1139821 h 2669734"/>
              <a:gd name="connsiteX1" fmla="*/ 206860 w 1409151"/>
              <a:gd name="connsiteY1" fmla="*/ 140888 h 2669734"/>
              <a:gd name="connsiteX2" fmla="*/ 1254220 w 1409151"/>
              <a:gd name="connsiteY2" fmla="*/ 201540 h 2669734"/>
              <a:gd name="connsiteX3" fmla="*/ 1201736 w 1409151"/>
              <a:gd name="connsiteY3" fmla="*/ 1438394 h 2669734"/>
              <a:gd name="connsiteX4" fmla="*/ 1291543 w 1409151"/>
              <a:gd name="connsiteY4" fmla="*/ 2348683 h 2669734"/>
              <a:gd name="connsiteX5" fmla="*/ 20249 w 1409151"/>
              <a:gd name="connsiteY5" fmla="*/ 2236713 h 2669734"/>
              <a:gd name="connsiteX6" fmla="*/ 343312 w 1409151"/>
              <a:gd name="connsiteY6" fmla="*/ 1139821 h 2669734"/>
              <a:gd name="connsiteX0" fmla="*/ 343312 w 1409151"/>
              <a:gd name="connsiteY0" fmla="*/ 1051979 h 2581892"/>
              <a:gd name="connsiteX1" fmla="*/ 90228 w 1409151"/>
              <a:gd name="connsiteY1" fmla="*/ 272318 h 2581892"/>
              <a:gd name="connsiteX2" fmla="*/ 1254220 w 1409151"/>
              <a:gd name="connsiteY2" fmla="*/ 113698 h 2581892"/>
              <a:gd name="connsiteX3" fmla="*/ 1201736 w 1409151"/>
              <a:gd name="connsiteY3" fmla="*/ 1350552 h 2581892"/>
              <a:gd name="connsiteX4" fmla="*/ 1291543 w 1409151"/>
              <a:gd name="connsiteY4" fmla="*/ 2260841 h 2581892"/>
              <a:gd name="connsiteX5" fmla="*/ 20249 w 1409151"/>
              <a:gd name="connsiteY5" fmla="*/ 2148871 h 2581892"/>
              <a:gd name="connsiteX6" fmla="*/ 343312 w 1409151"/>
              <a:gd name="connsiteY6" fmla="*/ 1051979 h 2581892"/>
              <a:gd name="connsiteX0" fmla="*/ 162352 w 1428803"/>
              <a:gd name="connsiteY0" fmla="*/ 1154618 h 2581892"/>
              <a:gd name="connsiteX1" fmla="*/ 109880 w 1428803"/>
              <a:gd name="connsiteY1" fmla="*/ 272318 h 2581892"/>
              <a:gd name="connsiteX2" fmla="*/ 1273872 w 1428803"/>
              <a:gd name="connsiteY2" fmla="*/ 113698 h 2581892"/>
              <a:gd name="connsiteX3" fmla="*/ 1221388 w 1428803"/>
              <a:gd name="connsiteY3" fmla="*/ 1350552 h 2581892"/>
              <a:gd name="connsiteX4" fmla="*/ 1311195 w 1428803"/>
              <a:gd name="connsiteY4" fmla="*/ 2260841 h 2581892"/>
              <a:gd name="connsiteX5" fmla="*/ 39901 w 1428803"/>
              <a:gd name="connsiteY5" fmla="*/ 2148871 h 2581892"/>
              <a:gd name="connsiteX6" fmla="*/ 162352 w 1428803"/>
              <a:gd name="connsiteY6" fmla="*/ 1154618 h 2581892"/>
              <a:gd name="connsiteX0" fmla="*/ 162352 w 1428803"/>
              <a:gd name="connsiteY0" fmla="*/ 1154618 h 2519889"/>
              <a:gd name="connsiteX1" fmla="*/ 109880 w 1428803"/>
              <a:gd name="connsiteY1" fmla="*/ 272318 h 2519889"/>
              <a:gd name="connsiteX2" fmla="*/ 1273872 w 1428803"/>
              <a:gd name="connsiteY2" fmla="*/ 113698 h 2519889"/>
              <a:gd name="connsiteX3" fmla="*/ 1221388 w 1428803"/>
              <a:gd name="connsiteY3" fmla="*/ 1350552 h 2519889"/>
              <a:gd name="connsiteX4" fmla="*/ 1311195 w 1428803"/>
              <a:gd name="connsiteY4" fmla="*/ 2260841 h 2519889"/>
              <a:gd name="connsiteX5" fmla="*/ 39901 w 1428803"/>
              <a:gd name="connsiteY5" fmla="*/ 1985584 h 2519889"/>
              <a:gd name="connsiteX6" fmla="*/ 162352 w 1428803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24937"/>
              <a:gd name="connsiteY0" fmla="*/ 1154618 h 2519889"/>
              <a:gd name="connsiteX1" fmla="*/ 109880 w 1424937"/>
              <a:gd name="connsiteY1" fmla="*/ 272318 h 2519889"/>
              <a:gd name="connsiteX2" fmla="*/ 1273872 w 1424937"/>
              <a:gd name="connsiteY2" fmla="*/ 113698 h 2519889"/>
              <a:gd name="connsiteX3" fmla="*/ 1202727 w 1424937"/>
              <a:gd name="connsiteY3" fmla="*/ 1135948 h 2519889"/>
              <a:gd name="connsiteX4" fmla="*/ 1311195 w 1424937"/>
              <a:gd name="connsiteY4" fmla="*/ 2260841 h 2519889"/>
              <a:gd name="connsiteX5" fmla="*/ 39901 w 1424937"/>
              <a:gd name="connsiteY5" fmla="*/ 1985584 h 2519889"/>
              <a:gd name="connsiteX6" fmla="*/ 162352 w 142493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62352 w 1439387"/>
              <a:gd name="connsiteY0" fmla="*/ 1154618 h 2519889"/>
              <a:gd name="connsiteX1" fmla="*/ 109880 w 1439387"/>
              <a:gd name="connsiteY1" fmla="*/ 272318 h 2519889"/>
              <a:gd name="connsiteX2" fmla="*/ 1273872 w 1439387"/>
              <a:gd name="connsiteY2" fmla="*/ 113698 h 2519889"/>
              <a:gd name="connsiteX3" fmla="*/ 1268042 w 1439387"/>
              <a:gd name="connsiteY3" fmla="*/ 1229254 h 2519889"/>
              <a:gd name="connsiteX4" fmla="*/ 1311195 w 1439387"/>
              <a:gd name="connsiteY4" fmla="*/ 2260841 h 2519889"/>
              <a:gd name="connsiteX5" fmla="*/ 39901 w 1439387"/>
              <a:gd name="connsiteY5" fmla="*/ 1985584 h 2519889"/>
              <a:gd name="connsiteX6" fmla="*/ 162352 w 1439387"/>
              <a:gd name="connsiteY6" fmla="*/ 1154618 h 2519889"/>
              <a:gd name="connsiteX0" fmla="*/ 133136 w 1447493"/>
              <a:gd name="connsiteY0" fmla="*/ 1266585 h 2519889"/>
              <a:gd name="connsiteX1" fmla="*/ 117986 w 1447493"/>
              <a:gd name="connsiteY1" fmla="*/ 272318 h 2519889"/>
              <a:gd name="connsiteX2" fmla="*/ 1281978 w 1447493"/>
              <a:gd name="connsiteY2" fmla="*/ 113698 h 2519889"/>
              <a:gd name="connsiteX3" fmla="*/ 1276148 w 1447493"/>
              <a:gd name="connsiteY3" fmla="*/ 1229254 h 2519889"/>
              <a:gd name="connsiteX4" fmla="*/ 1319301 w 1447493"/>
              <a:gd name="connsiteY4" fmla="*/ 2260841 h 2519889"/>
              <a:gd name="connsiteX5" fmla="*/ 48007 w 1447493"/>
              <a:gd name="connsiteY5" fmla="*/ 1985584 h 2519889"/>
              <a:gd name="connsiteX6" fmla="*/ 133136 w 1447493"/>
              <a:gd name="connsiteY6" fmla="*/ 1266585 h 2519889"/>
              <a:gd name="connsiteX0" fmla="*/ 133136 w 1447493"/>
              <a:gd name="connsiteY0" fmla="*/ 1271880 h 2525184"/>
              <a:gd name="connsiteX1" fmla="*/ 117986 w 1447493"/>
              <a:gd name="connsiteY1" fmla="*/ 277613 h 2525184"/>
              <a:gd name="connsiteX2" fmla="*/ 1281978 w 1447493"/>
              <a:gd name="connsiteY2" fmla="*/ 118993 h 2525184"/>
              <a:gd name="connsiteX3" fmla="*/ 1276148 w 1447493"/>
              <a:gd name="connsiteY3" fmla="*/ 1234549 h 2525184"/>
              <a:gd name="connsiteX4" fmla="*/ 1319301 w 1447493"/>
              <a:gd name="connsiteY4" fmla="*/ 2266136 h 2525184"/>
              <a:gd name="connsiteX5" fmla="*/ 48007 w 1447493"/>
              <a:gd name="connsiteY5" fmla="*/ 1990879 h 2525184"/>
              <a:gd name="connsiteX6" fmla="*/ 133136 w 1447493"/>
              <a:gd name="connsiteY6" fmla="*/ 1271880 h 2525184"/>
              <a:gd name="connsiteX0" fmla="*/ 127470 w 1441827"/>
              <a:gd name="connsiteY0" fmla="*/ 1271880 h 2525184"/>
              <a:gd name="connsiteX1" fmla="*/ 112320 w 1441827"/>
              <a:gd name="connsiteY1" fmla="*/ 277613 h 2525184"/>
              <a:gd name="connsiteX2" fmla="*/ 1276312 w 1441827"/>
              <a:gd name="connsiteY2" fmla="*/ 118993 h 2525184"/>
              <a:gd name="connsiteX3" fmla="*/ 1270482 w 1441827"/>
              <a:gd name="connsiteY3" fmla="*/ 1234549 h 2525184"/>
              <a:gd name="connsiteX4" fmla="*/ 1313635 w 1441827"/>
              <a:gd name="connsiteY4" fmla="*/ 2266136 h 2525184"/>
              <a:gd name="connsiteX5" fmla="*/ 42341 w 1441827"/>
              <a:gd name="connsiteY5" fmla="*/ 1990879 h 2525184"/>
              <a:gd name="connsiteX6" fmla="*/ 127470 w 1441827"/>
              <a:gd name="connsiteY6" fmla="*/ 1271880 h 2525184"/>
              <a:gd name="connsiteX0" fmla="*/ 151949 w 1466306"/>
              <a:gd name="connsiteY0" fmla="*/ 1271880 h 2581141"/>
              <a:gd name="connsiteX1" fmla="*/ 136799 w 1466306"/>
              <a:gd name="connsiteY1" fmla="*/ 277613 h 2581141"/>
              <a:gd name="connsiteX2" fmla="*/ 1300791 w 1466306"/>
              <a:gd name="connsiteY2" fmla="*/ 118993 h 2581141"/>
              <a:gd name="connsiteX3" fmla="*/ 1294961 w 1466306"/>
              <a:gd name="connsiteY3" fmla="*/ 1234549 h 2581141"/>
              <a:gd name="connsiteX4" fmla="*/ 1338114 w 1466306"/>
              <a:gd name="connsiteY4" fmla="*/ 2266136 h 2581141"/>
              <a:gd name="connsiteX5" fmla="*/ 38828 w 1466306"/>
              <a:gd name="connsiteY5" fmla="*/ 2140172 h 2581141"/>
              <a:gd name="connsiteX6" fmla="*/ 151949 w 1466306"/>
              <a:gd name="connsiteY6" fmla="*/ 1271880 h 2581141"/>
              <a:gd name="connsiteX0" fmla="*/ 151949 w 1466306"/>
              <a:gd name="connsiteY0" fmla="*/ 1271880 h 2505974"/>
              <a:gd name="connsiteX1" fmla="*/ 136799 w 1466306"/>
              <a:gd name="connsiteY1" fmla="*/ 277613 h 2505974"/>
              <a:gd name="connsiteX2" fmla="*/ 1300791 w 1466306"/>
              <a:gd name="connsiteY2" fmla="*/ 118993 h 2505974"/>
              <a:gd name="connsiteX3" fmla="*/ 1294961 w 1466306"/>
              <a:gd name="connsiteY3" fmla="*/ 1234549 h 2505974"/>
              <a:gd name="connsiteX4" fmla="*/ 1338114 w 1466306"/>
              <a:gd name="connsiteY4" fmla="*/ 2266136 h 2505974"/>
              <a:gd name="connsiteX5" fmla="*/ 38828 w 1466306"/>
              <a:gd name="connsiteY5" fmla="*/ 2140172 h 2505974"/>
              <a:gd name="connsiteX6" fmla="*/ 151949 w 1466306"/>
              <a:gd name="connsiteY6" fmla="*/ 1271880 h 2505974"/>
              <a:gd name="connsiteX0" fmla="*/ 126281 w 1440638"/>
              <a:gd name="connsiteY0" fmla="*/ 1271880 h 2505974"/>
              <a:gd name="connsiteX1" fmla="*/ 111131 w 1440638"/>
              <a:gd name="connsiteY1" fmla="*/ 277613 h 2505974"/>
              <a:gd name="connsiteX2" fmla="*/ 1275123 w 1440638"/>
              <a:gd name="connsiteY2" fmla="*/ 118993 h 2505974"/>
              <a:gd name="connsiteX3" fmla="*/ 1269293 w 1440638"/>
              <a:gd name="connsiteY3" fmla="*/ 1234549 h 2505974"/>
              <a:gd name="connsiteX4" fmla="*/ 1312446 w 1440638"/>
              <a:gd name="connsiteY4" fmla="*/ 2266136 h 2505974"/>
              <a:gd name="connsiteX5" fmla="*/ 13160 w 1440638"/>
              <a:gd name="connsiteY5" fmla="*/ 2140172 h 2505974"/>
              <a:gd name="connsiteX6" fmla="*/ 126281 w 1440638"/>
              <a:gd name="connsiteY6" fmla="*/ 1271880 h 2505974"/>
              <a:gd name="connsiteX0" fmla="*/ 126281 w 1440638"/>
              <a:gd name="connsiteY0" fmla="*/ 1271880 h 2500048"/>
              <a:gd name="connsiteX1" fmla="*/ 111131 w 1440638"/>
              <a:gd name="connsiteY1" fmla="*/ 277613 h 2500048"/>
              <a:gd name="connsiteX2" fmla="*/ 1275123 w 1440638"/>
              <a:gd name="connsiteY2" fmla="*/ 118993 h 2500048"/>
              <a:gd name="connsiteX3" fmla="*/ 1269293 w 1440638"/>
              <a:gd name="connsiteY3" fmla="*/ 1234549 h 2500048"/>
              <a:gd name="connsiteX4" fmla="*/ 1312446 w 1440638"/>
              <a:gd name="connsiteY4" fmla="*/ 2266136 h 2500048"/>
              <a:gd name="connsiteX5" fmla="*/ 13160 w 1440638"/>
              <a:gd name="connsiteY5" fmla="*/ 2140172 h 2500048"/>
              <a:gd name="connsiteX6" fmla="*/ 126281 w 1440638"/>
              <a:gd name="connsiteY6" fmla="*/ 1271880 h 25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0638" h="2500048">
                <a:moveTo>
                  <a:pt x="126281" y="1271880"/>
                </a:moveTo>
                <a:cubicBezTo>
                  <a:pt x="141444" y="979338"/>
                  <a:pt x="-76651" y="644802"/>
                  <a:pt x="111131" y="277613"/>
                </a:cubicBezTo>
                <a:cubicBezTo>
                  <a:pt x="278305" y="45902"/>
                  <a:pt x="870020" y="-125156"/>
                  <a:pt x="1275123" y="118993"/>
                </a:cubicBezTo>
                <a:cubicBezTo>
                  <a:pt x="1661955" y="520396"/>
                  <a:pt x="1246355" y="861141"/>
                  <a:pt x="1269293" y="1234549"/>
                </a:cubicBezTo>
                <a:cubicBezTo>
                  <a:pt x="1251017" y="1618846"/>
                  <a:pt x="1582642" y="1662573"/>
                  <a:pt x="1312446" y="2266136"/>
                </a:cubicBezTo>
                <a:cubicBezTo>
                  <a:pt x="977322" y="2737332"/>
                  <a:pt x="101023" y="2392103"/>
                  <a:pt x="13160" y="2140172"/>
                </a:cubicBezTo>
                <a:cubicBezTo>
                  <a:pt x="-48657" y="1754327"/>
                  <a:pt x="127449" y="1671728"/>
                  <a:pt x="126281" y="1271880"/>
                </a:cubicBezTo>
                <a:close/>
              </a:path>
            </a:pathLst>
          </a:custGeom>
          <a:solidFill>
            <a:srgbClr val="DD58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42" name="Isosceles Triangle 2"/>
          <p:cNvSpPr/>
          <p:nvPr/>
        </p:nvSpPr>
        <p:spPr>
          <a:xfrm rot="10299074">
            <a:off x="2566061" y="3106539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3" name="Group 2"/>
          <p:cNvGrpSpPr/>
          <p:nvPr/>
        </p:nvGrpSpPr>
        <p:grpSpPr>
          <a:xfrm>
            <a:off x="4068416" y="2529511"/>
            <a:ext cx="1694622" cy="1860634"/>
            <a:chOff x="4068416" y="2529511"/>
            <a:chExt cx="1694622" cy="1860634"/>
          </a:xfrm>
        </p:grpSpPr>
        <p:sp>
          <p:nvSpPr>
            <p:cNvPr id="21" name="Hexagon 20"/>
            <p:cNvSpPr/>
            <p:nvPr/>
          </p:nvSpPr>
          <p:spPr>
            <a:xfrm rot="5400000">
              <a:off x="3985410" y="2612517"/>
              <a:ext cx="1860634" cy="1694622"/>
            </a:xfrm>
            <a:prstGeom prst="hexagon">
              <a:avLst>
                <a:gd name="adj" fmla="val 28674"/>
                <a:gd name="vf" fmla="val 115470"/>
              </a:avLst>
            </a:prstGeom>
            <a:solidFill>
              <a:srgbClr val="282828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28" name="Heart 11"/>
            <p:cNvSpPr/>
            <p:nvPr/>
          </p:nvSpPr>
          <p:spPr>
            <a:xfrm rot="14287302">
              <a:off x="4455996" y="3238464"/>
              <a:ext cx="309820" cy="237477"/>
            </a:xfrm>
            <a:custGeom>
              <a:avLst/>
              <a:gdLst>
                <a:gd name="connsiteX0" fmla="*/ 1103128 w 2206256"/>
                <a:gd name="connsiteY0" fmla="*/ 518337 h 2073349"/>
                <a:gd name="connsiteX1" fmla="*/ 1103128 w 2206256"/>
                <a:gd name="connsiteY1" fmla="*/ 2073349 h 2073349"/>
                <a:gd name="connsiteX2" fmla="*/ 1103128 w 2206256"/>
                <a:gd name="connsiteY2" fmla="*/ 518337 h 2073349"/>
                <a:gd name="connsiteX0" fmla="*/ 1111170 w 2054204"/>
                <a:gd name="connsiteY0" fmla="*/ 492652 h 2047664"/>
                <a:gd name="connsiteX1" fmla="*/ 1111170 w 2054204"/>
                <a:gd name="connsiteY1" fmla="*/ 2047664 h 2047664"/>
                <a:gd name="connsiteX2" fmla="*/ 1111170 w 2054204"/>
                <a:gd name="connsiteY2" fmla="*/ 492652 h 2047664"/>
                <a:gd name="connsiteX0" fmla="*/ 1088688 w 2031722"/>
                <a:gd name="connsiteY0" fmla="*/ 331388 h 1889191"/>
                <a:gd name="connsiteX1" fmla="*/ 1088688 w 2031722"/>
                <a:gd name="connsiteY1" fmla="*/ 1886400 h 1889191"/>
                <a:gd name="connsiteX2" fmla="*/ 1088688 w 2031722"/>
                <a:gd name="connsiteY2" fmla="*/ 331388 h 1889191"/>
                <a:gd name="connsiteX0" fmla="*/ 1088688 w 2457034"/>
                <a:gd name="connsiteY0" fmla="*/ 298057 h 1855860"/>
                <a:gd name="connsiteX1" fmla="*/ 1088688 w 2457034"/>
                <a:gd name="connsiteY1" fmla="*/ 1853069 h 1855860"/>
                <a:gd name="connsiteX2" fmla="*/ 1088688 w 2457034"/>
                <a:gd name="connsiteY2" fmla="*/ 298057 h 1855860"/>
                <a:gd name="connsiteX0" fmla="*/ 1494094 w 2862440"/>
                <a:gd name="connsiteY0" fmla="*/ 247986 h 1806068"/>
                <a:gd name="connsiteX1" fmla="*/ 1494094 w 2862440"/>
                <a:gd name="connsiteY1" fmla="*/ 1802998 h 1806068"/>
                <a:gd name="connsiteX2" fmla="*/ 1494094 w 2862440"/>
                <a:gd name="connsiteY2" fmla="*/ 247986 h 1806068"/>
                <a:gd name="connsiteX0" fmla="*/ 1494094 w 2567564"/>
                <a:gd name="connsiteY0" fmla="*/ 357092 h 1915174"/>
                <a:gd name="connsiteX1" fmla="*/ 1494094 w 2567564"/>
                <a:gd name="connsiteY1" fmla="*/ 1912104 h 1915174"/>
                <a:gd name="connsiteX2" fmla="*/ 1494094 w 2567564"/>
                <a:gd name="connsiteY2" fmla="*/ 357092 h 1915174"/>
                <a:gd name="connsiteX0" fmla="*/ 1453444 w 2574663"/>
                <a:gd name="connsiteY0" fmla="*/ 349168 h 1985886"/>
                <a:gd name="connsiteX1" fmla="*/ 1529695 w 2574663"/>
                <a:gd name="connsiteY1" fmla="*/ 1982904 h 1985886"/>
                <a:gd name="connsiteX2" fmla="*/ 1453444 w 2574663"/>
                <a:gd name="connsiteY2" fmla="*/ 349168 h 1985886"/>
                <a:gd name="connsiteX0" fmla="*/ 478315 w 1599534"/>
                <a:gd name="connsiteY0" fmla="*/ 349168 h 1982904"/>
                <a:gd name="connsiteX1" fmla="*/ 554566 w 1599534"/>
                <a:gd name="connsiteY1" fmla="*/ 1982904 h 1982904"/>
                <a:gd name="connsiteX2" fmla="*/ 298 w 1599534"/>
                <a:gd name="connsiteY2" fmla="*/ 166414 h 1982904"/>
                <a:gd name="connsiteX3" fmla="*/ 478315 w 1599534"/>
                <a:gd name="connsiteY3" fmla="*/ 349168 h 1982904"/>
                <a:gd name="connsiteX0" fmla="*/ 1463983 w 2585202"/>
                <a:gd name="connsiteY0" fmla="*/ 349168 h 1982904"/>
                <a:gd name="connsiteX1" fmla="*/ 1540234 w 2585202"/>
                <a:gd name="connsiteY1" fmla="*/ 1982904 h 1982904"/>
                <a:gd name="connsiteX2" fmla="*/ 86 w 2585202"/>
                <a:gd name="connsiteY2" fmla="*/ 805385 h 1982904"/>
                <a:gd name="connsiteX3" fmla="*/ 1463983 w 2585202"/>
                <a:gd name="connsiteY3" fmla="*/ 349168 h 1982904"/>
                <a:gd name="connsiteX0" fmla="*/ 1500902 w 2622121"/>
                <a:gd name="connsiteY0" fmla="*/ 349168 h 1982904"/>
                <a:gd name="connsiteX1" fmla="*/ 1577153 w 2622121"/>
                <a:gd name="connsiteY1" fmla="*/ 1982904 h 1982904"/>
                <a:gd name="connsiteX2" fmla="*/ 37005 w 2622121"/>
                <a:gd name="connsiteY2" fmla="*/ 805385 h 1982904"/>
                <a:gd name="connsiteX3" fmla="*/ 1500902 w 2622121"/>
                <a:gd name="connsiteY3" fmla="*/ 349168 h 1982904"/>
                <a:gd name="connsiteX0" fmla="*/ 1343887 w 2567224"/>
                <a:gd name="connsiteY0" fmla="*/ 334064 h 2128056"/>
                <a:gd name="connsiteX1" fmla="*/ 1577153 w 2567224"/>
                <a:gd name="connsiteY1" fmla="*/ 2128056 h 2128056"/>
                <a:gd name="connsiteX2" fmla="*/ 37005 w 2567224"/>
                <a:gd name="connsiteY2" fmla="*/ 950537 h 2128056"/>
                <a:gd name="connsiteX3" fmla="*/ 1343887 w 2567224"/>
                <a:gd name="connsiteY3" fmla="*/ 334064 h 2128056"/>
                <a:gd name="connsiteX0" fmla="*/ 1343887 w 2567224"/>
                <a:gd name="connsiteY0" fmla="*/ 334064 h 2128056"/>
                <a:gd name="connsiteX1" fmla="*/ 1577153 w 2567224"/>
                <a:gd name="connsiteY1" fmla="*/ 2128056 h 2128056"/>
                <a:gd name="connsiteX2" fmla="*/ 37005 w 2567224"/>
                <a:gd name="connsiteY2" fmla="*/ 950537 h 2128056"/>
                <a:gd name="connsiteX3" fmla="*/ 1343887 w 2567224"/>
                <a:gd name="connsiteY3" fmla="*/ 334064 h 2128056"/>
                <a:gd name="connsiteX0" fmla="*/ 1398062 w 2621399"/>
                <a:gd name="connsiteY0" fmla="*/ 334064 h 2128056"/>
                <a:gd name="connsiteX1" fmla="*/ 1631328 w 2621399"/>
                <a:gd name="connsiteY1" fmla="*/ 2128056 h 2128056"/>
                <a:gd name="connsiteX2" fmla="*/ 36006 w 2621399"/>
                <a:gd name="connsiteY2" fmla="*/ 465464 h 2128056"/>
                <a:gd name="connsiteX3" fmla="*/ 1398062 w 2621399"/>
                <a:gd name="connsiteY3" fmla="*/ 334064 h 2128056"/>
                <a:gd name="connsiteX0" fmla="*/ 1398062 w 2621399"/>
                <a:gd name="connsiteY0" fmla="*/ 334064 h 2128056"/>
                <a:gd name="connsiteX1" fmla="*/ 1631328 w 2621399"/>
                <a:gd name="connsiteY1" fmla="*/ 2128056 h 2128056"/>
                <a:gd name="connsiteX2" fmla="*/ 36006 w 2621399"/>
                <a:gd name="connsiteY2" fmla="*/ 465464 h 2128056"/>
                <a:gd name="connsiteX3" fmla="*/ 1398062 w 2621399"/>
                <a:gd name="connsiteY3" fmla="*/ 334064 h 2128056"/>
                <a:gd name="connsiteX0" fmla="*/ 1398062 w 2488701"/>
                <a:gd name="connsiteY0" fmla="*/ 179170 h 1973162"/>
                <a:gd name="connsiteX1" fmla="*/ 1631328 w 2488701"/>
                <a:gd name="connsiteY1" fmla="*/ 1973162 h 1973162"/>
                <a:gd name="connsiteX2" fmla="*/ 36006 w 2488701"/>
                <a:gd name="connsiteY2" fmla="*/ 310570 h 1973162"/>
                <a:gd name="connsiteX3" fmla="*/ 1398062 w 2488701"/>
                <a:gd name="connsiteY3" fmla="*/ 179170 h 1973162"/>
                <a:gd name="connsiteX0" fmla="*/ 1830446 w 2621323"/>
                <a:gd name="connsiteY0" fmla="*/ 168723 h 2144566"/>
                <a:gd name="connsiteX1" fmla="*/ 1631328 w 2621323"/>
                <a:gd name="connsiteY1" fmla="*/ 2144566 h 2144566"/>
                <a:gd name="connsiteX2" fmla="*/ 36006 w 2621323"/>
                <a:gd name="connsiteY2" fmla="*/ 481974 h 2144566"/>
                <a:gd name="connsiteX3" fmla="*/ 1830446 w 2621323"/>
                <a:gd name="connsiteY3" fmla="*/ 168723 h 2144566"/>
                <a:gd name="connsiteX0" fmla="*/ 1830446 w 2562621"/>
                <a:gd name="connsiteY0" fmla="*/ 174187 h 2150030"/>
                <a:gd name="connsiteX1" fmla="*/ 1631328 w 2562621"/>
                <a:gd name="connsiteY1" fmla="*/ 2150030 h 2150030"/>
                <a:gd name="connsiteX2" fmla="*/ 36006 w 2562621"/>
                <a:gd name="connsiteY2" fmla="*/ 487438 h 2150030"/>
                <a:gd name="connsiteX3" fmla="*/ 1830446 w 2562621"/>
                <a:gd name="connsiteY3" fmla="*/ 174187 h 2150030"/>
                <a:gd name="connsiteX0" fmla="*/ 1830446 w 2946118"/>
                <a:gd name="connsiteY0" fmla="*/ 143339 h 2119182"/>
                <a:gd name="connsiteX1" fmla="*/ 1631328 w 2946118"/>
                <a:gd name="connsiteY1" fmla="*/ 2119182 h 2119182"/>
                <a:gd name="connsiteX2" fmla="*/ 36006 w 2946118"/>
                <a:gd name="connsiteY2" fmla="*/ 456590 h 2119182"/>
                <a:gd name="connsiteX3" fmla="*/ 1830446 w 2946118"/>
                <a:gd name="connsiteY3" fmla="*/ 143339 h 2119182"/>
                <a:gd name="connsiteX0" fmla="*/ 1585362 w 2701034"/>
                <a:gd name="connsiteY0" fmla="*/ 143339 h 2119182"/>
                <a:gd name="connsiteX1" fmla="*/ 1386244 w 2701034"/>
                <a:gd name="connsiteY1" fmla="*/ 2119182 h 2119182"/>
                <a:gd name="connsiteX2" fmla="*/ 41023 w 2701034"/>
                <a:gd name="connsiteY2" fmla="*/ 155112 h 2119182"/>
                <a:gd name="connsiteX3" fmla="*/ 1585362 w 2701034"/>
                <a:gd name="connsiteY3" fmla="*/ 143339 h 2119182"/>
                <a:gd name="connsiteX0" fmla="*/ 1708412 w 2824084"/>
                <a:gd name="connsiteY0" fmla="*/ 143339 h 2119182"/>
                <a:gd name="connsiteX1" fmla="*/ 1509294 w 2824084"/>
                <a:gd name="connsiteY1" fmla="*/ 2119182 h 2119182"/>
                <a:gd name="connsiteX2" fmla="*/ 164073 w 2824084"/>
                <a:gd name="connsiteY2" fmla="*/ 155112 h 2119182"/>
                <a:gd name="connsiteX3" fmla="*/ 1708412 w 2824084"/>
                <a:gd name="connsiteY3" fmla="*/ 143339 h 2119182"/>
                <a:gd name="connsiteX0" fmla="*/ 1708412 w 2824084"/>
                <a:gd name="connsiteY0" fmla="*/ 205943 h 2181786"/>
                <a:gd name="connsiteX1" fmla="*/ 1509294 w 2824084"/>
                <a:gd name="connsiteY1" fmla="*/ 2181786 h 2181786"/>
                <a:gd name="connsiteX2" fmla="*/ 164073 w 2824084"/>
                <a:gd name="connsiteY2" fmla="*/ 217716 h 2181786"/>
                <a:gd name="connsiteX3" fmla="*/ 1708412 w 2824084"/>
                <a:gd name="connsiteY3" fmla="*/ 205943 h 2181786"/>
                <a:gd name="connsiteX0" fmla="*/ 1708412 w 2800950"/>
                <a:gd name="connsiteY0" fmla="*/ 205943 h 2181786"/>
                <a:gd name="connsiteX1" fmla="*/ 1509294 w 2800950"/>
                <a:gd name="connsiteY1" fmla="*/ 2181786 h 2181786"/>
                <a:gd name="connsiteX2" fmla="*/ 164073 w 2800950"/>
                <a:gd name="connsiteY2" fmla="*/ 217716 h 2181786"/>
                <a:gd name="connsiteX3" fmla="*/ 1708412 w 2800950"/>
                <a:gd name="connsiteY3" fmla="*/ 205943 h 2181786"/>
                <a:gd name="connsiteX0" fmla="*/ 1753893 w 2846431"/>
                <a:gd name="connsiteY0" fmla="*/ 205943 h 2181786"/>
                <a:gd name="connsiteX1" fmla="*/ 1554775 w 2846431"/>
                <a:gd name="connsiteY1" fmla="*/ 2181786 h 2181786"/>
                <a:gd name="connsiteX2" fmla="*/ 209554 w 2846431"/>
                <a:gd name="connsiteY2" fmla="*/ 217716 h 2181786"/>
                <a:gd name="connsiteX3" fmla="*/ 1753893 w 2846431"/>
                <a:gd name="connsiteY3" fmla="*/ 205943 h 218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6431" h="2181786">
                  <a:moveTo>
                    <a:pt x="1753893" y="205943"/>
                  </a:moveTo>
                  <a:cubicBezTo>
                    <a:pt x="3258232" y="-529083"/>
                    <a:pt x="3225113" y="2005322"/>
                    <a:pt x="1554775" y="2181786"/>
                  </a:cubicBezTo>
                  <a:cubicBezTo>
                    <a:pt x="880252" y="2000495"/>
                    <a:pt x="-531837" y="1460942"/>
                    <a:pt x="209554" y="217716"/>
                  </a:cubicBezTo>
                  <a:cubicBezTo>
                    <a:pt x="803637" y="-365857"/>
                    <a:pt x="1569146" y="434242"/>
                    <a:pt x="1753893" y="205943"/>
                  </a:cubicBezTo>
                  <a:close/>
                </a:path>
              </a:pathLst>
            </a:custGeom>
            <a:solidFill>
              <a:srgbClr val="FFCC29"/>
            </a:solidFill>
            <a:ln w="19050">
              <a:solidFill>
                <a:schemeClr val="bg1"/>
              </a:solidFill>
            </a:ln>
            <a:effectLst>
              <a:glow rad="76200">
                <a:srgbClr val="FF493E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 dirty="0"/>
            </a:p>
          </p:txBody>
        </p:sp>
        <p:sp>
          <p:nvSpPr>
            <p:cNvPr id="30" name="Oval 10"/>
            <p:cNvSpPr/>
            <p:nvPr/>
          </p:nvSpPr>
          <p:spPr>
            <a:xfrm rot="2188284">
              <a:off x="5195903" y="3109169"/>
              <a:ext cx="263964" cy="229987"/>
            </a:xfrm>
            <a:custGeom>
              <a:avLst/>
              <a:gdLst>
                <a:gd name="connsiteX0" fmla="*/ 0 w 1978090"/>
                <a:gd name="connsiteY0" fmla="*/ 730121 h 1460241"/>
                <a:gd name="connsiteX1" fmla="*/ 989045 w 1978090"/>
                <a:gd name="connsiteY1" fmla="*/ 0 h 1460241"/>
                <a:gd name="connsiteX2" fmla="*/ 1978090 w 1978090"/>
                <a:gd name="connsiteY2" fmla="*/ 730121 h 1460241"/>
                <a:gd name="connsiteX3" fmla="*/ 989045 w 1978090"/>
                <a:gd name="connsiteY3" fmla="*/ 1460242 h 1460241"/>
                <a:gd name="connsiteX4" fmla="*/ 0 w 1978090"/>
                <a:gd name="connsiteY4" fmla="*/ 730121 h 1460241"/>
                <a:gd name="connsiteX0" fmla="*/ 3797 w 1981887"/>
                <a:gd name="connsiteY0" fmla="*/ 873303 h 1603424"/>
                <a:gd name="connsiteX1" fmla="*/ 763031 w 1981887"/>
                <a:gd name="connsiteY1" fmla="*/ 0 h 1603424"/>
                <a:gd name="connsiteX2" fmla="*/ 1981887 w 1981887"/>
                <a:gd name="connsiteY2" fmla="*/ 873303 h 1603424"/>
                <a:gd name="connsiteX3" fmla="*/ 992842 w 1981887"/>
                <a:gd name="connsiteY3" fmla="*/ 1603424 h 1603424"/>
                <a:gd name="connsiteX4" fmla="*/ 3797 w 1981887"/>
                <a:gd name="connsiteY4" fmla="*/ 873303 h 1603424"/>
                <a:gd name="connsiteX0" fmla="*/ 38 w 1978128"/>
                <a:gd name="connsiteY0" fmla="*/ 873303 h 1723502"/>
                <a:gd name="connsiteX1" fmla="*/ 759272 w 1978128"/>
                <a:gd name="connsiteY1" fmla="*/ 0 h 1723502"/>
                <a:gd name="connsiteX2" fmla="*/ 1978128 w 1978128"/>
                <a:gd name="connsiteY2" fmla="*/ 873303 h 1723502"/>
                <a:gd name="connsiteX3" fmla="*/ 740247 w 1978128"/>
                <a:gd name="connsiteY3" fmla="*/ 1723502 h 1723502"/>
                <a:gd name="connsiteX4" fmla="*/ 38 w 1978128"/>
                <a:gd name="connsiteY4" fmla="*/ 873303 h 172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8128" h="1723502">
                  <a:moveTo>
                    <a:pt x="38" y="873303"/>
                  </a:moveTo>
                  <a:cubicBezTo>
                    <a:pt x="3209" y="586053"/>
                    <a:pt x="213038" y="0"/>
                    <a:pt x="759272" y="0"/>
                  </a:cubicBezTo>
                  <a:cubicBezTo>
                    <a:pt x="1305506" y="0"/>
                    <a:pt x="1978128" y="470068"/>
                    <a:pt x="1978128" y="873303"/>
                  </a:cubicBezTo>
                  <a:cubicBezTo>
                    <a:pt x="1978128" y="1276538"/>
                    <a:pt x="1286481" y="1723502"/>
                    <a:pt x="740247" y="1723502"/>
                  </a:cubicBezTo>
                  <a:cubicBezTo>
                    <a:pt x="194013" y="1723502"/>
                    <a:pt x="-3133" y="1160553"/>
                    <a:pt x="38" y="873303"/>
                  </a:cubicBezTo>
                  <a:close/>
                </a:path>
              </a:pathLst>
            </a:custGeom>
            <a:solidFill>
              <a:srgbClr val="FF4909"/>
            </a:solidFill>
            <a:ln w="19050">
              <a:solidFill>
                <a:schemeClr val="bg1"/>
              </a:solidFill>
            </a:ln>
            <a:effectLst>
              <a:glow rad="76200">
                <a:srgbClr val="FF493E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  <p:sp>
          <p:nvSpPr>
            <p:cNvPr id="43" name="Isosceles Triangle 2"/>
            <p:cNvSpPr/>
            <p:nvPr/>
          </p:nvSpPr>
          <p:spPr>
            <a:xfrm rot="10299074">
              <a:off x="4884479" y="3703378"/>
              <a:ext cx="294408" cy="268598"/>
            </a:xfrm>
            <a:custGeom>
              <a:avLst/>
              <a:gdLst>
                <a:gd name="connsiteX0" fmla="*/ 0 w 1890307"/>
                <a:gd name="connsiteY0" fmla="*/ 1484362 h 1484362"/>
                <a:gd name="connsiteX1" fmla="*/ 945154 w 1890307"/>
                <a:gd name="connsiteY1" fmla="*/ 0 h 1484362"/>
                <a:gd name="connsiteX2" fmla="*/ 1890307 w 1890307"/>
                <a:gd name="connsiteY2" fmla="*/ 1484362 h 1484362"/>
                <a:gd name="connsiteX3" fmla="*/ 0 w 1890307"/>
                <a:gd name="connsiteY3" fmla="*/ 1484362 h 1484362"/>
                <a:gd name="connsiteX0" fmla="*/ 0 w 1890307"/>
                <a:gd name="connsiteY0" fmla="*/ 1473410 h 1473410"/>
                <a:gd name="connsiteX1" fmla="*/ 925980 w 1890307"/>
                <a:gd name="connsiteY1" fmla="*/ 0 h 1473410"/>
                <a:gd name="connsiteX2" fmla="*/ 1890307 w 1890307"/>
                <a:gd name="connsiteY2" fmla="*/ 1473410 h 1473410"/>
                <a:gd name="connsiteX3" fmla="*/ 0 w 1890307"/>
                <a:gd name="connsiteY3" fmla="*/ 1473410 h 1473410"/>
                <a:gd name="connsiteX0" fmla="*/ 0 w 1890307"/>
                <a:gd name="connsiteY0" fmla="*/ 1473410 h 1473410"/>
                <a:gd name="connsiteX1" fmla="*/ 925980 w 1890307"/>
                <a:gd name="connsiteY1" fmla="*/ 0 h 1473410"/>
                <a:gd name="connsiteX2" fmla="*/ 1890307 w 1890307"/>
                <a:gd name="connsiteY2" fmla="*/ 1473410 h 1473410"/>
                <a:gd name="connsiteX3" fmla="*/ 0 w 1890307"/>
                <a:gd name="connsiteY3" fmla="*/ 1473410 h 1473410"/>
                <a:gd name="connsiteX0" fmla="*/ 0 w 1890307"/>
                <a:gd name="connsiteY0" fmla="*/ 1473410 h 1473410"/>
                <a:gd name="connsiteX1" fmla="*/ 925980 w 1890307"/>
                <a:gd name="connsiteY1" fmla="*/ 0 h 1473410"/>
                <a:gd name="connsiteX2" fmla="*/ 1890307 w 1890307"/>
                <a:gd name="connsiteY2" fmla="*/ 1473410 h 1473410"/>
                <a:gd name="connsiteX3" fmla="*/ 0 w 1890307"/>
                <a:gd name="connsiteY3" fmla="*/ 1473410 h 1473410"/>
                <a:gd name="connsiteX0" fmla="*/ 9778 w 1900085"/>
                <a:gd name="connsiteY0" fmla="*/ 1473410 h 1473410"/>
                <a:gd name="connsiteX1" fmla="*/ 935758 w 1900085"/>
                <a:gd name="connsiteY1" fmla="*/ 0 h 1473410"/>
                <a:gd name="connsiteX2" fmla="*/ 1900085 w 1900085"/>
                <a:gd name="connsiteY2" fmla="*/ 1473410 h 1473410"/>
                <a:gd name="connsiteX3" fmla="*/ 9778 w 1900085"/>
                <a:gd name="connsiteY3" fmla="*/ 1473410 h 1473410"/>
                <a:gd name="connsiteX0" fmla="*/ 9778 w 1900085"/>
                <a:gd name="connsiteY0" fmla="*/ 1473410 h 1602081"/>
                <a:gd name="connsiteX1" fmla="*/ 935758 w 1900085"/>
                <a:gd name="connsiteY1" fmla="*/ 0 h 1602081"/>
                <a:gd name="connsiteX2" fmla="*/ 1900085 w 1900085"/>
                <a:gd name="connsiteY2" fmla="*/ 1473410 h 1602081"/>
                <a:gd name="connsiteX3" fmla="*/ 9778 w 1900085"/>
                <a:gd name="connsiteY3" fmla="*/ 1473410 h 1602081"/>
                <a:gd name="connsiteX0" fmla="*/ 9778 w 1900085"/>
                <a:gd name="connsiteY0" fmla="*/ 1473410 h 1659298"/>
                <a:gd name="connsiteX1" fmla="*/ 935758 w 1900085"/>
                <a:gd name="connsiteY1" fmla="*/ 0 h 1659298"/>
                <a:gd name="connsiteX2" fmla="*/ 1900085 w 1900085"/>
                <a:gd name="connsiteY2" fmla="*/ 1473410 h 1659298"/>
                <a:gd name="connsiteX3" fmla="*/ 9778 w 1900085"/>
                <a:gd name="connsiteY3" fmla="*/ 1473410 h 1659298"/>
                <a:gd name="connsiteX0" fmla="*/ 9778 w 1900085"/>
                <a:gd name="connsiteY0" fmla="*/ 1473410 h 1659298"/>
                <a:gd name="connsiteX1" fmla="*/ 935758 w 1900085"/>
                <a:gd name="connsiteY1" fmla="*/ 0 h 1659298"/>
                <a:gd name="connsiteX2" fmla="*/ 1900085 w 1900085"/>
                <a:gd name="connsiteY2" fmla="*/ 1473410 h 1659298"/>
                <a:gd name="connsiteX3" fmla="*/ 9778 w 1900085"/>
                <a:gd name="connsiteY3" fmla="*/ 1473410 h 1659298"/>
                <a:gd name="connsiteX0" fmla="*/ 11089 w 1901396"/>
                <a:gd name="connsiteY0" fmla="*/ 1473432 h 1659320"/>
                <a:gd name="connsiteX1" fmla="*/ 937069 w 1901396"/>
                <a:gd name="connsiteY1" fmla="*/ 22 h 1659320"/>
                <a:gd name="connsiteX2" fmla="*/ 1901396 w 1901396"/>
                <a:gd name="connsiteY2" fmla="*/ 1473432 h 1659320"/>
                <a:gd name="connsiteX3" fmla="*/ 11089 w 1901396"/>
                <a:gd name="connsiteY3" fmla="*/ 1473432 h 1659320"/>
                <a:gd name="connsiteX0" fmla="*/ 11089 w 1901396"/>
                <a:gd name="connsiteY0" fmla="*/ 1474878 h 1660766"/>
                <a:gd name="connsiteX1" fmla="*/ 937069 w 1901396"/>
                <a:gd name="connsiteY1" fmla="*/ 1468 h 1660766"/>
                <a:gd name="connsiteX2" fmla="*/ 1901396 w 1901396"/>
                <a:gd name="connsiteY2" fmla="*/ 1474878 h 1660766"/>
                <a:gd name="connsiteX3" fmla="*/ 11089 w 1901396"/>
                <a:gd name="connsiteY3" fmla="*/ 1474878 h 1660766"/>
                <a:gd name="connsiteX0" fmla="*/ 11089 w 1922551"/>
                <a:gd name="connsiteY0" fmla="*/ 1474339 h 1660227"/>
                <a:gd name="connsiteX1" fmla="*/ 937069 w 1922551"/>
                <a:gd name="connsiteY1" fmla="*/ 929 h 1660227"/>
                <a:gd name="connsiteX2" fmla="*/ 1901396 w 1922551"/>
                <a:gd name="connsiteY2" fmla="*/ 1474339 h 1660227"/>
                <a:gd name="connsiteX3" fmla="*/ 11089 w 1922551"/>
                <a:gd name="connsiteY3" fmla="*/ 1474339 h 1660227"/>
                <a:gd name="connsiteX0" fmla="*/ 11089 w 1922551"/>
                <a:gd name="connsiteY0" fmla="*/ 1474339 h 1674829"/>
                <a:gd name="connsiteX1" fmla="*/ 937069 w 1922551"/>
                <a:gd name="connsiteY1" fmla="*/ 929 h 1674829"/>
                <a:gd name="connsiteX2" fmla="*/ 1901396 w 1922551"/>
                <a:gd name="connsiteY2" fmla="*/ 1474339 h 1674829"/>
                <a:gd name="connsiteX3" fmla="*/ 11089 w 1922551"/>
                <a:gd name="connsiteY3" fmla="*/ 1474339 h 1674829"/>
                <a:gd name="connsiteX0" fmla="*/ 11089 w 1922551"/>
                <a:gd name="connsiteY0" fmla="*/ 1474339 h 1672820"/>
                <a:gd name="connsiteX1" fmla="*/ 937069 w 1922551"/>
                <a:gd name="connsiteY1" fmla="*/ 929 h 1672820"/>
                <a:gd name="connsiteX2" fmla="*/ 1901396 w 1922551"/>
                <a:gd name="connsiteY2" fmla="*/ 1474339 h 1672820"/>
                <a:gd name="connsiteX3" fmla="*/ 11089 w 1922551"/>
                <a:gd name="connsiteY3" fmla="*/ 1474339 h 1672820"/>
                <a:gd name="connsiteX0" fmla="*/ 30596 w 1942058"/>
                <a:gd name="connsiteY0" fmla="*/ 1474339 h 1672820"/>
                <a:gd name="connsiteX1" fmla="*/ 956576 w 1942058"/>
                <a:gd name="connsiteY1" fmla="*/ 929 h 1672820"/>
                <a:gd name="connsiteX2" fmla="*/ 1920903 w 1942058"/>
                <a:gd name="connsiteY2" fmla="*/ 1474339 h 1672820"/>
                <a:gd name="connsiteX3" fmla="*/ 30596 w 1942058"/>
                <a:gd name="connsiteY3" fmla="*/ 1474339 h 1672820"/>
                <a:gd name="connsiteX0" fmla="*/ 17715 w 1929177"/>
                <a:gd name="connsiteY0" fmla="*/ 1474339 h 1672820"/>
                <a:gd name="connsiteX1" fmla="*/ 943695 w 1929177"/>
                <a:gd name="connsiteY1" fmla="*/ 929 h 1672820"/>
                <a:gd name="connsiteX2" fmla="*/ 1908022 w 1929177"/>
                <a:gd name="connsiteY2" fmla="*/ 1474339 h 1672820"/>
                <a:gd name="connsiteX3" fmla="*/ 17715 w 1929177"/>
                <a:gd name="connsiteY3" fmla="*/ 1474339 h 1672820"/>
                <a:gd name="connsiteX0" fmla="*/ 17715 w 1929177"/>
                <a:gd name="connsiteY0" fmla="*/ 1474339 h 1669905"/>
                <a:gd name="connsiteX1" fmla="*/ 943695 w 1929177"/>
                <a:gd name="connsiteY1" fmla="*/ 929 h 1669905"/>
                <a:gd name="connsiteX2" fmla="*/ 1908022 w 1929177"/>
                <a:gd name="connsiteY2" fmla="*/ 1474339 h 1669905"/>
                <a:gd name="connsiteX3" fmla="*/ 17715 w 1929177"/>
                <a:gd name="connsiteY3" fmla="*/ 1474339 h 1669905"/>
                <a:gd name="connsiteX0" fmla="*/ 17715 w 1929177"/>
                <a:gd name="connsiteY0" fmla="*/ 1474339 h 1680508"/>
                <a:gd name="connsiteX1" fmla="*/ 943695 w 1929177"/>
                <a:gd name="connsiteY1" fmla="*/ 929 h 1680508"/>
                <a:gd name="connsiteX2" fmla="*/ 1908022 w 1929177"/>
                <a:gd name="connsiteY2" fmla="*/ 1474339 h 1680508"/>
                <a:gd name="connsiteX3" fmla="*/ 17715 w 1929177"/>
                <a:gd name="connsiteY3" fmla="*/ 1474339 h 1680508"/>
                <a:gd name="connsiteX0" fmla="*/ 17715 w 1914739"/>
                <a:gd name="connsiteY0" fmla="*/ 1474493 h 1680662"/>
                <a:gd name="connsiteX1" fmla="*/ 943695 w 1914739"/>
                <a:gd name="connsiteY1" fmla="*/ 1083 h 1680662"/>
                <a:gd name="connsiteX2" fmla="*/ 1908022 w 1914739"/>
                <a:gd name="connsiteY2" fmla="*/ 1474493 h 1680662"/>
                <a:gd name="connsiteX3" fmla="*/ 17715 w 1914739"/>
                <a:gd name="connsiteY3" fmla="*/ 1474493 h 1680662"/>
                <a:gd name="connsiteX0" fmla="*/ 17715 w 1914739"/>
                <a:gd name="connsiteY0" fmla="*/ 1474493 h 1744282"/>
                <a:gd name="connsiteX1" fmla="*/ 943695 w 1914739"/>
                <a:gd name="connsiteY1" fmla="*/ 1083 h 1744282"/>
                <a:gd name="connsiteX2" fmla="*/ 1908022 w 1914739"/>
                <a:gd name="connsiteY2" fmla="*/ 1474493 h 1744282"/>
                <a:gd name="connsiteX3" fmla="*/ 17715 w 1914739"/>
                <a:gd name="connsiteY3" fmla="*/ 1474493 h 1744282"/>
                <a:gd name="connsiteX0" fmla="*/ 17715 w 1912352"/>
                <a:gd name="connsiteY0" fmla="*/ 1474914 h 1744703"/>
                <a:gd name="connsiteX1" fmla="*/ 943695 w 1912352"/>
                <a:gd name="connsiteY1" fmla="*/ 1504 h 1744703"/>
                <a:gd name="connsiteX2" fmla="*/ 1908022 w 1912352"/>
                <a:gd name="connsiteY2" fmla="*/ 1474914 h 1744703"/>
                <a:gd name="connsiteX3" fmla="*/ 17715 w 1912352"/>
                <a:gd name="connsiteY3" fmla="*/ 1474914 h 174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2352" h="1744703">
                  <a:moveTo>
                    <a:pt x="17715" y="1474914"/>
                  </a:moveTo>
                  <a:cubicBezTo>
                    <a:pt x="-110838" y="1144062"/>
                    <a:pt x="487133" y="-4257"/>
                    <a:pt x="943695" y="1504"/>
                  </a:cubicBezTo>
                  <a:cubicBezTo>
                    <a:pt x="1323225" y="-41240"/>
                    <a:pt x="1971445" y="836011"/>
                    <a:pt x="1908022" y="1474914"/>
                  </a:cubicBezTo>
                  <a:cubicBezTo>
                    <a:pt x="1777749" y="1909028"/>
                    <a:pt x="206144" y="1751742"/>
                    <a:pt x="17715" y="1474914"/>
                  </a:cubicBezTo>
                  <a:close/>
                </a:path>
              </a:pathLst>
            </a:custGeom>
            <a:solidFill>
              <a:srgbClr val="9B00D2"/>
            </a:solidFill>
            <a:ln w="19050">
              <a:solidFill>
                <a:schemeClr val="bg1"/>
              </a:solidFill>
            </a:ln>
            <a:effectLst>
              <a:glow rad="76200">
                <a:srgbClr val="FF493E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v-SE"/>
            </a:p>
          </p:txBody>
        </p:sp>
      </p:grpSp>
      <p:sp>
        <p:nvSpPr>
          <p:cNvPr id="44" name="Isosceles Triangle 2"/>
          <p:cNvSpPr/>
          <p:nvPr/>
        </p:nvSpPr>
        <p:spPr>
          <a:xfrm rot="10299074">
            <a:off x="7060734" y="352486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5" name="Isosceles Triangle 2"/>
          <p:cNvSpPr/>
          <p:nvPr/>
        </p:nvSpPr>
        <p:spPr>
          <a:xfrm rot="10299074">
            <a:off x="8937043" y="3688476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6" name="Oval 10"/>
          <p:cNvSpPr/>
          <p:nvPr/>
        </p:nvSpPr>
        <p:spPr>
          <a:xfrm rot="2188284">
            <a:off x="7415590" y="4729012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7" name="Rectangle 7"/>
          <p:cNvSpPr/>
          <p:nvPr/>
        </p:nvSpPr>
        <p:spPr>
          <a:xfrm rot="18900000">
            <a:off x="6757947" y="3032062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8" name="Rectangle 7"/>
          <p:cNvSpPr/>
          <p:nvPr/>
        </p:nvSpPr>
        <p:spPr>
          <a:xfrm rot="18900000">
            <a:off x="8850872" y="3197919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9" name="Rectangle 7"/>
          <p:cNvSpPr/>
          <p:nvPr/>
        </p:nvSpPr>
        <p:spPr>
          <a:xfrm rot="18900000">
            <a:off x="3552905" y="5134813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0" name="Rectangle 7"/>
          <p:cNvSpPr/>
          <p:nvPr/>
        </p:nvSpPr>
        <p:spPr>
          <a:xfrm rot="18900000">
            <a:off x="6005228" y="5167818"/>
            <a:ext cx="233350" cy="238784"/>
          </a:xfrm>
          <a:custGeom>
            <a:avLst/>
            <a:gdLst>
              <a:gd name="connsiteX0" fmla="*/ 0 w 1433404"/>
              <a:gd name="connsiteY0" fmla="*/ 0 h 1422855"/>
              <a:gd name="connsiteX1" fmla="*/ 1433404 w 1433404"/>
              <a:gd name="connsiteY1" fmla="*/ 0 h 1422855"/>
              <a:gd name="connsiteX2" fmla="*/ 1433404 w 1433404"/>
              <a:gd name="connsiteY2" fmla="*/ 1422855 h 1422855"/>
              <a:gd name="connsiteX3" fmla="*/ 0 w 1433404"/>
              <a:gd name="connsiteY3" fmla="*/ 1422855 h 1422855"/>
              <a:gd name="connsiteX4" fmla="*/ 0 w 1433404"/>
              <a:gd name="connsiteY4" fmla="*/ 0 h 1422855"/>
              <a:gd name="connsiteX0" fmla="*/ 0 w 1769741"/>
              <a:gd name="connsiteY0" fmla="*/ 0 h 1759191"/>
              <a:gd name="connsiteX1" fmla="*/ 1433404 w 1769741"/>
              <a:gd name="connsiteY1" fmla="*/ 0 h 1759191"/>
              <a:gd name="connsiteX2" fmla="*/ 1769741 w 1769741"/>
              <a:gd name="connsiteY2" fmla="*/ 1759191 h 1759191"/>
              <a:gd name="connsiteX3" fmla="*/ 0 w 1769741"/>
              <a:gd name="connsiteY3" fmla="*/ 1422855 h 1759191"/>
              <a:gd name="connsiteX4" fmla="*/ 0 w 1769741"/>
              <a:gd name="connsiteY4" fmla="*/ 0 h 1759191"/>
              <a:gd name="connsiteX0" fmla="*/ 0 w 1807313"/>
              <a:gd name="connsiteY0" fmla="*/ 0 h 1759191"/>
              <a:gd name="connsiteX1" fmla="*/ 1433404 w 1807313"/>
              <a:gd name="connsiteY1" fmla="*/ 0 h 1759191"/>
              <a:gd name="connsiteX2" fmla="*/ 1769741 w 1807313"/>
              <a:gd name="connsiteY2" fmla="*/ 1759191 h 1759191"/>
              <a:gd name="connsiteX3" fmla="*/ 0 w 1807313"/>
              <a:gd name="connsiteY3" fmla="*/ 1422855 h 1759191"/>
              <a:gd name="connsiteX4" fmla="*/ 0 w 1807313"/>
              <a:gd name="connsiteY4" fmla="*/ 0 h 1759191"/>
              <a:gd name="connsiteX0" fmla="*/ 0 w 1807313"/>
              <a:gd name="connsiteY0" fmla="*/ 0 h 1799810"/>
              <a:gd name="connsiteX1" fmla="*/ 1433404 w 1807313"/>
              <a:gd name="connsiteY1" fmla="*/ 0 h 1799810"/>
              <a:gd name="connsiteX2" fmla="*/ 1769741 w 1807313"/>
              <a:gd name="connsiteY2" fmla="*/ 1759191 h 1799810"/>
              <a:gd name="connsiteX3" fmla="*/ 0 w 1807313"/>
              <a:gd name="connsiteY3" fmla="*/ 1422855 h 1799810"/>
              <a:gd name="connsiteX4" fmla="*/ 0 w 1807313"/>
              <a:gd name="connsiteY4" fmla="*/ 0 h 1799810"/>
              <a:gd name="connsiteX0" fmla="*/ 0 w 1807313"/>
              <a:gd name="connsiteY0" fmla="*/ 0 h 1825563"/>
              <a:gd name="connsiteX1" fmla="*/ 1433404 w 1807313"/>
              <a:gd name="connsiteY1" fmla="*/ 0 h 1825563"/>
              <a:gd name="connsiteX2" fmla="*/ 1769741 w 1807313"/>
              <a:gd name="connsiteY2" fmla="*/ 1759191 h 1825563"/>
              <a:gd name="connsiteX3" fmla="*/ 0 w 1807313"/>
              <a:gd name="connsiteY3" fmla="*/ 1422855 h 1825563"/>
              <a:gd name="connsiteX4" fmla="*/ 0 w 1807313"/>
              <a:gd name="connsiteY4" fmla="*/ 0 h 1825563"/>
              <a:gd name="connsiteX0" fmla="*/ 90205 w 1897518"/>
              <a:gd name="connsiteY0" fmla="*/ 0 h 1825563"/>
              <a:gd name="connsiteX1" fmla="*/ 1523609 w 1897518"/>
              <a:gd name="connsiteY1" fmla="*/ 0 h 1825563"/>
              <a:gd name="connsiteX2" fmla="*/ 1859946 w 1897518"/>
              <a:gd name="connsiteY2" fmla="*/ 1759191 h 1825563"/>
              <a:gd name="connsiteX3" fmla="*/ 90205 w 1897518"/>
              <a:gd name="connsiteY3" fmla="*/ 1422855 h 1825563"/>
              <a:gd name="connsiteX4" fmla="*/ 90205 w 1897518"/>
              <a:gd name="connsiteY4" fmla="*/ 0 h 1825563"/>
              <a:gd name="connsiteX0" fmla="*/ 153310 w 1960623"/>
              <a:gd name="connsiteY0" fmla="*/ 0 h 1825563"/>
              <a:gd name="connsiteX1" fmla="*/ 1586714 w 1960623"/>
              <a:gd name="connsiteY1" fmla="*/ 0 h 1825563"/>
              <a:gd name="connsiteX2" fmla="*/ 1923051 w 1960623"/>
              <a:gd name="connsiteY2" fmla="*/ 1759191 h 1825563"/>
              <a:gd name="connsiteX3" fmla="*/ 153310 w 1960623"/>
              <a:gd name="connsiteY3" fmla="*/ 1422855 h 1825563"/>
              <a:gd name="connsiteX4" fmla="*/ 153310 w 1960623"/>
              <a:gd name="connsiteY4" fmla="*/ 0 h 1825563"/>
              <a:gd name="connsiteX0" fmla="*/ 153310 w 1960623"/>
              <a:gd name="connsiteY0" fmla="*/ 134018 h 1959581"/>
              <a:gd name="connsiteX1" fmla="*/ 1586714 w 1960623"/>
              <a:gd name="connsiteY1" fmla="*/ 134018 h 1959581"/>
              <a:gd name="connsiteX2" fmla="*/ 1923051 w 1960623"/>
              <a:gd name="connsiteY2" fmla="*/ 1893209 h 1959581"/>
              <a:gd name="connsiteX3" fmla="*/ 153310 w 1960623"/>
              <a:gd name="connsiteY3" fmla="*/ 1556873 h 1959581"/>
              <a:gd name="connsiteX4" fmla="*/ 153310 w 1960623"/>
              <a:gd name="connsiteY4" fmla="*/ 134018 h 1959581"/>
              <a:gd name="connsiteX0" fmla="*/ 153310 w 1960623"/>
              <a:gd name="connsiteY0" fmla="*/ 188054 h 2013617"/>
              <a:gd name="connsiteX1" fmla="*/ 1586714 w 1960623"/>
              <a:gd name="connsiteY1" fmla="*/ 188054 h 2013617"/>
              <a:gd name="connsiteX2" fmla="*/ 1923051 w 1960623"/>
              <a:gd name="connsiteY2" fmla="*/ 1947245 h 2013617"/>
              <a:gd name="connsiteX3" fmla="*/ 153310 w 1960623"/>
              <a:gd name="connsiteY3" fmla="*/ 1610909 h 2013617"/>
              <a:gd name="connsiteX4" fmla="*/ 153310 w 1960623"/>
              <a:gd name="connsiteY4" fmla="*/ 188054 h 2013617"/>
              <a:gd name="connsiteX0" fmla="*/ 153310 w 1971177"/>
              <a:gd name="connsiteY0" fmla="*/ 188054 h 2013617"/>
              <a:gd name="connsiteX1" fmla="*/ 1586714 w 1971177"/>
              <a:gd name="connsiteY1" fmla="*/ 188054 h 2013617"/>
              <a:gd name="connsiteX2" fmla="*/ 1923051 w 1971177"/>
              <a:gd name="connsiteY2" fmla="*/ 1947245 h 2013617"/>
              <a:gd name="connsiteX3" fmla="*/ 153310 w 1971177"/>
              <a:gd name="connsiteY3" fmla="*/ 1610909 h 2013617"/>
              <a:gd name="connsiteX4" fmla="*/ 153310 w 1971177"/>
              <a:gd name="connsiteY4" fmla="*/ 188054 h 2013617"/>
              <a:gd name="connsiteX0" fmla="*/ 85950 w 1903817"/>
              <a:gd name="connsiteY0" fmla="*/ 188054 h 2037023"/>
              <a:gd name="connsiteX1" fmla="*/ 1519354 w 1903817"/>
              <a:gd name="connsiteY1" fmla="*/ 188054 h 2037023"/>
              <a:gd name="connsiteX2" fmla="*/ 1855691 w 1903817"/>
              <a:gd name="connsiteY2" fmla="*/ 1947245 h 2037023"/>
              <a:gd name="connsiteX3" fmla="*/ 286012 w 1903817"/>
              <a:gd name="connsiteY3" fmla="*/ 1712389 h 2037023"/>
              <a:gd name="connsiteX4" fmla="*/ 85950 w 1903817"/>
              <a:gd name="connsiteY4" fmla="*/ 188054 h 2037023"/>
              <a:gd name="connsiteX0" fmla="*/ 85950 w 1921832"/>
              <a:gd name="connsiteY0" fmla="*/ 117615 h 1966584"/>
              <a:gd name="connsiteX1" fmla="*/ 1635333 w 1921832"/>
              <a:gd name="connsiteY1" fmla="*/ 361169 h 1966584"/>
              <a:gd name="connsiteX2" fmla="*/ 1855691 w 1921832"/>
              <a:gd name="connsiteY2" fmla="*/ 1876806 h 1966584"/>
              <a:gd name="connsiteX3" fmla="*/ 286012 w 1921832"/>
              <a:gd name="connsiteY3" fmla="*/ 1641950 h 1966584"/>
              <a:gd name="connsiteX4" fmla="*/ 85950 w 1921832"/>
              <a:gd name="connsiteY4" fmla="*/ 117615 h 1966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1832" h="1966584">
                <a:moveTo>
                  <a:pt x="85950" y="117615"/>
                </a:moveTo>
                <a:cubicBezTo>
                  <a:pt x="372387" y="-183927"/>
                  <a:pt x="1415583" y="166906"/>
                  <a:pt x="1635333" y="361169"/>
                </a:cubicBezTo>
                <a:cubicBezTo>
                  <a:pt x="1869222" y="628625"/>
                  <a:pt x="2013230" y="1426683"/>
                  <a:pt x="1855691" y="1876806"/>
                </a:cubicBezTo>
                <a:cubicBezTo>
                  <a:pt x="1549924" y="2043041"/>
                  <a:pt x="487400" y="1986018"/>
                  <a:pt x="286012" y="1641950"/>
                </a:cubicBezTo>
                <a:cubicBezTo>
                  <a:pt x="83050" y="1388023"/>
                  <a:pt x="-119911" y="351245"/>
                  <a:pt x="85950" y="117615"/>
                </a:cubicBezTo>
                <a:close/>
              </a:path>
            </a:pathLst>
          </a:custGeom>
          <a:solidFill>
            <a:srgbClr val="43BF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4" name="Isosceles Triangle 2"/>
          <p:cNvSpPr/>
          <p:nvPr/>
        </p:nvSpPr>
        <p:spPr>
          <a:xfrm rot="10299074">
            <a:off x="5893180" y="4522885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5" name="Isosceles Triangle 2"/>
          <p:cNvSpPr/>
          <p:nvPr/>
        </p:nvSpPr>
        <p:spPr>
          <a:xfrm rot="10299074">
            <a:off x="3653893" y="4593813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1D9F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7" name="Heart 11"/>
          <p:cNvSpPr/>
          <p:nvPr/>
        </p:nvSpPr>
        <p:spPr>
          <a:xfrm rot="14287302">
            <a:off x="7881181" y="4664777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8" name="Oval 10"/>
          <p:cNvSpPr/>
          <p:nvPr/>
        </p:nvSpPr>
        <p:spPr>
          <a:xfrm rot="2188284">
            <a:off x="4004368" y="1289676"/>
            <a:ext cx="263964" cy="229987"/>
          </a:xfrm>
          <a:custGeom>
            <a:avLst/>
            <a:gdLst>
              <a:gd name="connsiteX0" fmla="*/ 0 w 1978090"/>
              <a:gd name="connsiteY0" fmla="*/ 730121 h 1460241"/>
              <a:gd name="connsiteX1" fmla="*/ 989045 w 1978090"/>
              <a:gd name="connsiteY1" fmla="*/ 0 h 1460241"/>
              <a:gd name="connsiteX2" fmla="*/ 1978090 w 1978090"/>
              <a:gd name="connsiteY2" fmla="*/ 730121 h 1460241"/>
              <a:gd name="connsiteX3" fmla="*/ 989045 w 1978090"/>
              <a:gd name="connsiteY3" fmla="*/ 1460242 h 1460241"/>
              <a:gd name="connsiteX4" fmla="*/ 0 w 1978090"/>
              <a:gd name="connsiteY4" fmla="*/ 730121 h 1460241"/>
              <a:gd name="connsiteX0" fmla="*/ 3797 w 1981887"/>
              <a:gd name="connsiteY0" fmla="*/ 873303 h 1603424"/>
              <a:gd name="connsiteX1" fmla="*/ 763031 w 1981887"/>
              <a:gd name="connsiteY1" fmla="*/ 0 h 1603424"/>
              <a:gd name="connsiteX2" fmla="*/ 1981887 w 1981887"/>
              <a:gd name="connsiteY2" fmla="*/ 873303 h 1603424"/>
              <a:gd name="connsiteX3" fmla="*/ 992842 w 1981887"/>
              <a:gd name="connsiteY3" fmla="*/ 1603424 h 1603424"/>
              <a:gd name="connsiteX4" fmla="*/ 3797 w 1981887"/>
              <a:gd name="connsiteY4" fmla="*/ 873303 h 1603424"/>
              <a:gd name="connsiteX0" fmla="*/ 38 w 1978128"/>
              <a:gd name="connsiteY0" fmla="*/ 873303 h 1723502"/>
              <a:gd name="connsiteX1" fmla="*/ 759272 w 1978128"/>
              <a:gd name="connsiteY1" fmla="*/ 0 h 1723502"/>
              <a:gd name="connsiteX2" fmla="*/ 1978128 w 1978128"/>
              <a:gd name="connsiteY2" fmla="*/ 873303 h 1723502"/>
              <a:gd name="connsiteX3" fmla="*/ 740247 w 1978128"/>
              <a:gd name="connsiteY3" fmla="*/ 1723502 h 1723502"/>
              <a:gd name="connsiteX4" fmla="*/ 38 w 1978128"/>
              <a:gd name="connsiteY4" fmla="*/ 873303 h 172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8128" h="1723502">
                <a:moveTo>
                  <a:pt x="38" y="873303"/>
                </a:moveTo>
                <a:cubicBezTo>
                  <a:pt x="3209" y="586053"/>
                  <a:pt x="213038" y="0"/>
                  <a:pt x="759272" y="0"/>
                </a:cubicBezTo>
                <a:cubicBezTo>
                  <a:pt x="1305506" y="0"/>
                  <a:pt x="1978128" y="470068"/>
                  <a:pt x="1978128" y="873303"/>
                </a:cubicBezTo>
                <a:cubicBezTo>
                  <a:pt x="1978128" y="1276538"/>
                  <a:pt x="1286481" y="1723502"/>
                  <a:pt x="740247" y="1723502"/>
                </a:cubicBezTo>
                <a:cubicBezTo>
                  <a:pt x="194013" y="1723502"/>
                  <a:pt x="-3133" y="1160553"/>
                  <a:pt x="38" y="873303"/>
                </a:cubicBezTo>
                <a:close/>
              </a:path>
            </a:pathLst>
          </a:custGeom>
          <a:solidFill>
            <a:srgbClr val="FF4909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9" name="Isosceles Triangle 2"/>
          <p:cNvSpPr/>
          <p:nvPr/>
        </p:nvSpPr>
        <p:spPr>
          <a:xfrm rot="10299074">
            <a:off x="8456447" y="2918938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 w="19050">
            <a:solidFill>
              <a:schemeClr val="bg1"/>
            </a:solidFill>
          </a:ln>
          <a:effectLst>
            <a:glow rad="76200">
              <a:schemeClr val="accent2">
                <a:satMod val="17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1" name="TextBox 50"/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/>
              <a:t> Virtual Actors</a:t>
            </a:r>
          </a:p>
        </p:txBody>
      </p:sp>
    </p:spTree>
    <p:extLst>
      <p:ext uri="{BB962C8B-B14F-4D97-AF65-F5344CB8AC3E}">
        <p14:creationId xmlns:p14="http://schemas.microsoft.com/office/powerpoint/2010/main" val="169524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5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21">
            <a:extLst>
              <a:ext uri="{FF2B5EF4-FFF2-40B4-BE49-F238E27FC236}">
                <a16:creationId xmlns:a16="http://schemas.microsoft.com/office/drawing/2014/main" id="{1127F7B9-B939-DC45-9FE0-EA5951BB7A77}"/>
              </a:ext>
            </a:extLst>
          </p:cNvPr>
          <p:cNvSpPr/>
          <p:nvPr/>
        </p:nvSpPr>
        <p:spPr>
          <a:xfrm rot="5400000">
            <a:off x="5911944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Hexagon 22">
            <a:extLst>
              <a:ext uri="{FF2B5EF4-FFF2-40B4-BE49-F238E27FC236}">
                <a16:creationId xmlns:a16="http://schemas.microsoft.com/office/drawing/2014/main" id="{4C36DB45-E9F0-C546-817B-219FCD68448D}"/>
              </a:ext>
            </a:extLst>
          </p:cNvPr>
          <p:cNvSpPr/>
          <p:nvPr/>
        </p:nvSpPr>
        <p:spPr>
          <a:xfrm rot="5400000">
            <a:off x="7838478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Hexagon 17">
            <a:extLst>
              <a:ext uri="{FF2B5EF4-FFF2-40B4-BE49-F238E27FC236}">
                <a16:creationId xmlns:a16="http://schemas.microsoft.com/office/drawing/2014/main" id="{9C7A83F4-511D-0A49-8B8B-D4C9F1C1B87E}"/>
              </a:ext>
            </a:extLst>
          </p:cNvPr>
          <p:cNvSpPr/>
          <p:nvPr/>
        </p:nvSpPr>
        <p:spPr>
          <a:xfrm rot="5400000">
            <a:off x="4948677" y="4176273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Hexagon 18">
            <a:extLst>
              <a:ext uri="{FF2B5EF4-FFF2-40B4-BE49-F238E27FC236}">
                <a16:creationId xmlns:a16="http://schemas.microsoft.com/office/drawing/2014/main" id="{4ADFFF9D-E1C4-6548-A73C-EC9520C4B4B0}"/>
              </a:ext>
            </a:extLst>
          </p:cNvPr>
          <p:cNvSpPr/>
          <p:nvPr/>
        </p:nvSpPr>
        <p:spPr>
          <a:xfrm rot="5400000">
            <a:off x="6875211" y="417627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Hexagon 14">
            <a:extLst>
              <a:ext uri="{FF2B5EF4-FFF2-40B4-BE49-F238E27FC236}">
                <a16:creationId xmlns:a16="http://schemas.microsoft.com/office/drawing/2014/main" id="{5824FD9B-DC93-454F-8C34-8A843FB9E798}"/>
              </a:ext>
            </a:extLst>
          </p:cNvPr>
          <p:cNvSpPr/>
          <p:nvPr/>
        </p:nvSpPr>
        <p:spPr>
          <a:xfrm rot="5400000">
            <a:off x="4948677" y="1048762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Hexagon 15">
            <a:extLst>
              <a:ext uri="{FF2B5EF4-FFF2-40B4-BE49-F238E27FC236}">
                <a16:creationId xmlns:a16="http://schemas.microsoft.com/office/drawing/2014/main" id="{A5F2E04D-D499-364B-B7B7-1974EBFD5A46}"/>
              </a:ext>
            </a:extLst>
          </p:cNvPr>
          <p:cNvSpPr/>
          <p:nvPr/>
        </p:nvSpPr>
        <p:spPr>
          <a:xfrm rot="5400000">
            <a:off x="6875211" y="1048761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3" name="Hexagon 20">
            <a:extLst>
              <a:ext uri="{FF2B5EF4-FFF2-40B4-BE49-F238E27FC236}">
                <a16:creationId xmlns:a16="http://schemas.microsoft.com/office/drawing/2014/main" id="{22F9ECEC-24A8-214B-9D45-1E81A3E2B636}"/>
              </a:ext>
            </a:extLst>
          </p:cNvPr>
          <p:cNvSpPr/>
          <p:nvPr/>
        </p:nvSpPr>
        <p:spPr>
          <a:xfrm rot="5400000">
            <a:off x="3985410" y="2612517"/>
            <a:ext cx="1860634" cy="1694622"/>
          </a:xfrm>
          <a:prstGeom prst="hexagon">
            <a:avLst>
              <a:gd name="adj" fmla="val 28674"/>
              <a:gd name="vf" fmla="val 115470"/>
            </a:avLst>
          </a:prstGeom>
          <a:solidFill>
            <a:srgbClr val="282828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9" name="Can 37">
            <a:extLst>
              <a:ext uri="{FF2B5EF4-FFF2-40B4-BE49-F238E27FC236}">
                <a16:creationId xmlns:a16="http://schemas.microsoft.com/office/drawing/2014/main" id="{8BC1F24F-82F7-B043-BA4B-3E25E5445282}"/>
              </a:ext>
            </a:extLst>
          </p:cNvPr>
          <p:cNvSpPr/>
          <p:nvPr/>
        </p:nvSpPr>
        <p:spPr>
          <a:xfrm rot="5400000">
            <a:off x="674979" y="1982342"/>
            <a:ext cx="493645" cy="2893316"/>
          </a:xfrm>
          <a:prstGeom prst="can">
            <a:avLst>
              <a:gd name="adj" fmla="val 45278"/>
            </a:avLst>
          </a:prstGeom>
          <a:solidFill>
            <a:srgbClr val="FF493E"/>
          </a:solidFill>
          <a:ln w="381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b="1" dirty="0"/>
          </a:p>
        </p:txBody>
      </p:sp>
      <p:sp>
        <p:nvSpPr>
          <p:cNvPr id="50" name="textruta 49">
            <a:extLst>
              <a:ext uri="{FF2B5EF4-FFF2-40B4-BE49-F238E27FC236}">
                <a16:creationId xmlns:a16="http://schemas.microsoft.com/office/drawing/2014/main" id="{EEF008FF-33C2-5946-BA3A-09F128B2CA01}"/>
              </a:ext>
            </a:extLst>
          </p:cNvPr>
          <p:cNvSpPr txBox="1"/>
          <p:nvPr/>
        </p:nvSpPr>
        <p:spPr>
          <a:xfrm>
            <a:off x="563658" y="3233563"/>
            <a:ext cx="771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MQTT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1DA04C1-A94F-1444-B6F1-E2E8372C7CAE}"/>
              </a:ext>
            </a:extLst>
          </p:cNvPr>
          <p:cNvSpPr txBox="1"/>
          <p:nvPr/>
        </p:nvSpPr>
        <p:spPr>
          <a:xfrm>
            <a:off x="0" y="6670"/>
            <a:ext cx="12192000" cy="7694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6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400" dirty="0" err="1"/>
              <a:t>Realtime</a:t>
            </a:r>
            <a:r>
              <a:rPr lang="sv-SE" sz="4400" dirty="0"/>
              <a:t> </a:t>
            </a:r>
            <a:r>
              <a:rPr lang="sv-SE" sz="4400" dirty="0" err="1"/>
              <a:t>Map</a:t>
            </a:r>
            <a:endParaRPr lang="sv-SE" sz="4400" dirty="0"/>
          </a:p>
        </p:txBody>
      </p:sp>
      <p:sp>
        <p:nvSpPr>
          <p:cNvPr id="52" name="Heart 11">
            <a:extLst>
              <a:ext uri="{FF2B5EF4-FFF2-40B4-BE49-F238E27FC236}">
                <a16:creationId xmlns:a16="http://schemas.microsoft.com/office/drawing/2014/main" id="{6102EAF8-AC77-794B-BC2D-89C4741F8BD0}"/>
              </a:ext>
            </a:extLst>
          </p:cNvPr>
          <p:cNvSpPr/>
          <p:nvPr/>
        </p:nvSpPr>
        <p:spPr>
          <a:xfrm rot="14287302">
            <a:off x="4943458" y="320351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3" name="Heart 11">
            <a:extLst>
              <a:ext uri="{FF2B5EF4-FFF2-40B4-BE49-F238E27FC236}">
                <a16:creationId xmlns:a16="http://schemas.microsoft.com/office/drawing/2014/main" id="{B8617889-362F-7249-9F14-9A75DD1747E9}"/>
              </a:ext>
            </a:extLst>
          </p:cNvPr>
          <p:cNvSpPr/>
          <p:nvPr/>
        </p:nvSpPr>
        <p:spPr>
          <a:xfrm rot="14287302">
            <a:off x="8431245" y="300926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4" name="Heart 11">
            <a:extLst>
              <a:ext uri="{FF2B5EF4-FFF2-40B4-BE49-F238E27FC236}">
                <a16:creationId xmlns:a16="http://schemas.microsoft.com/office/drawing/2014/main" id="{8DF8D621-BCAB-794D-BCCC-09324F2FD977}"/>
              </a:ext>
            </a:extLst>
          </p:cNvPr>
          <p:cNvSpPr/>
          <p:nvPr/>
        </p:nvSpPr>
        <p:spPr>
          <a:xfrm rot="14287302">
            <a:off x="5927821" y="1453980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5" name="Heart 11">
            <a:extLst>
              <a:ext uri="{FF2B5EF4-FFF2-40B4-BE49-F238E27FC236}">
                <a16:creationId xmlns:a16="http://schemas.microsoft.com/office/drawing/2014/main" id="{AD9BA0AA-52EC-3141-B633-4FFBBFA2B8D2}"/>
              </a:ext>
            </a:extLst>
          </p:cNvPr>
          <p:cNvSpPr/>
          <p:nvPr/>
        </p:nvSpPr>
        <p:spPr>
          <a:xfrm rot="14287302">
            <a:off x="7283990" y="1628896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6" name="Heart 11">
            <a:extLst>
              <a:ext uri="{FF2B5EF4-FFF2-40B4-BE49-F238E27FC236}">
                <a16:creationId xmlns:a16="http://schemas.microsoft.com/office/drawing/2014/main" id="{2C4C6DCA-7887-BD46-AD53-F4FBD28EB7AA}"/>
              </a:ext>
            </a:extLst>
          </p:cNvPr>
          <p:cNvSpPr/>
          <p:nvPr/>
        </p:nvSpPr>
        <p:spPr>
          <a:xfrm rot="14287302">
            <a:off x="9095917" y="3384324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7" name="Heart 11">
            <a:extLst>
              <a:ext uri="{FF2B5EF4-FFF2-40B4-BE49-F238E27FC236}">
                <a16:creationId xmlns:a16="http://schemas.microsoft.com/office/drawing/2014/main" id="{6EE51B09-FB52-5242-A387-B855CC21C021}"/>
              </a:ext>
            </a:extLst>
          </p:cNvPr>
          <p:cNvSpPr/>
          <p:nvPr/>
        </p:nvSpPr>
        <p:spPr>
          <a:xfrm rot="14287302">
            <a:off x="6571395" y="295258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59" name="Isosceles Triangle 2">
            <a:extLst>
              <a:ext uri="{FF2B5EF4-FFF2-40B4-BE49-F238E27FC236}">
                <a16:creationId xmlns:a16="http://schemas.microsoft.com/office/drawing/2014/main" id="{85C0832D-B915-9B4A-969A-83C968F7A186}"/>
              </a:ext>
            </a:extLst>
          </p:cNvPr>
          <p:cNvSpPr/>
          <p:nvPr/>
        </p:nvSpPr>
        <p:spPr>
          <a:xfrm rot="10299074">
            <a:off x="7609136" y="1991891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1" name="Isosceles Triangle 2">
            <a:extLst>
              <a:ext uri="{FF2B5EF4-FFF2-40B4-BE49-F238E27FC236}">
                <a16:creationId xmlns:a16="http://schemas.microsoft.com/office/drawing/2014/main" id="{E6CD9782-83AC-064C-808B-B5ABD7273036}"/>
              </a:ext>
            </a:extLst>
          </p:cNvPr>
          <p:cNvSpPr/>
          <p:nvPr/>
        </p:nvSpPr>
        <p:spPr>
          <a:xfrm rot="10299074">
            <a:off x="6811013" y="329655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5" name="Heart 11">
            <a:extLst>
              <a:ext uri="{FF2B5EF4-FFF2-40B4-BE49-F238E27FC236}">
                <a16:creationId xmlns:a16="http://schemas.microsoft.com/office/drawing/2014/main" id="{77D4D342-5B59-5D41-87E0-929FA5CDB957}"/>
              </a:ext>
            </a:extLst>
          </p:cNvPr>
          <p:cNvSpPr/>
          <p:nvPr/>
        </p:nvSpPr>
        <p:spPr>
          <a:xfrm rot="14287302">
            <a:off x="6026618" y="4839692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7" name="Heart 11">
            <a:extLst>
              <a:ext uri="{FF2B5EF4-FFF2-40B4-BE49-F238E27FC236}">
                <a16:creationId xmlns:a16="http://schemas.microsoft.com/office/drawing/2014/main" id="{C9F506E3-5B38-654C-A83D-40CA50CF5A51}"/>
              </a:ext>
            </a:extLst>
          </p:cNvPr>
          <p:cNvSpPr/>
          <p:nvPr/>
        </p:nvSpPr>
        <p:spPr>
          <a:xfrm rot="11314060">
            <a:off x="7650617" y="4601541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9" name="Heart 11">
            <a:extLst>
              <a:ext uri="{FF2B5EF4-FFF2-40B4-BE49-F238E27FC236}">
                <a16:creationId xmlns:a16="http://schemas.microsoft.com/office/drawing/2014/main" id="{333B4065-DD7B-2D4C-B83C-ABC163F8EC87}"/>
              </a:ext>
            </a:extLst>
          </p:cNvPr>
          <p:cNvSpPr/>
          <p:nvPr/>
        </p:nvSpPr>
        <p:spPr>
          <a:xfrm rot="14287302">
            <a:off x="6513103" y="3648993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1" name="Heart 11">
            <a:extLst>
              <a:ext uri="{FF2B5EF4-FFF2-40B4-BE49-F238E27FC236}">
                <a16:creationId xmlns:a16="http://schemas.microsoft.com/office/drawing/2014/main" id="{BDFAA6A7-A2B5-3048-BC8A-55FA421D55E4}"/>
              </a:ext>
            </a:extLst>
          </p:cNvPr>
          <p:cNvSpPr/>
          <p:nvPr/>
        </p:nvSpPr>
        <p:spPr>
          <a:xfrm rot="14287302">
            <a:off x="9261061" y="636325"/>
            <a:ext cx="309820" cy="237477"/>
          </a:xfrm>
          <a:custGeom>
            <a:avLst/>
            <a:gdLst>
              <a:gd name="connsiteX0" fmla="*/ 1103128 w 2206256"/>
              <a:gd name="connsiteY0" fmla="*/ 518337 h 2073349"/>
              <a:gd name="connsiteX1" fmla="*/ 1103128 w 2206256"/>
              <a:gd name="connsiteY1" fmla="*/ 2073349 h 2073349"/>
              <a:gd name="connsiteX2" fmla="*/ 1103128 w 2206256"/>
              <a:gd name="connsiteY2" fmla="*/ 518337 h 2073349"/>
              <a:gd name="connsiteX0" fmla="*/ 1111170 w 2054204"/>
              <a:gd name="connsiteY0" fmla="*/ 492652 h 2047664"/>
              <a:gd name="connsiteX1" fmla="*/ 1111170 w 2054204"/>
              <a:gd name="connsiteY1" fmla="*/ 2047664 h 2047664"/>
              <a:gd name="connsiteX2" fmla="*/ 1111170 w 2054204"/>
              <a:gd name="connsiteY2" fmla="*/ 492652 h 2047664"/>
              <a:gd name="connsiteX0" fmla="*/ 1088688 w 2031722"/>
              <a:gd name="connsiteY0" fmla="*/ 331388 h 1889191"/>
              <a:gd name="connsiteX1" fmla="*/ 1088688 w 2031722"/>
              <a:gd name="connsiteY1" fmla="*/ 1886400 h 1889191"/>
              <a:gd name="connsiteX2" fmla="*/ 1088688 w 2031722"/>
              <a:gd name="connsiteY2" fmla="*/ 331388 h 1889191"/>
              <a:gd name="connsiteX0" fmla="*/ 1088688 w 2457034"/>
              <a:gd name="connsiteY0" fmla="*/ 298057 h 1855860"/>
              <a:gd name="connsiteX1" fmla="*/ 1088688 w 2457034"/>
              <a:gd name="connsiteY1" fmla="*/ 1853069 h 1855860"/>
              <a:gd name="connsiteX2" fmla="*/ 1088688 w 2457034"/>
              <a:gd name="connsiteY2" fmla="*/ 298057 h 1855860"/>
              <a:gd name="connsiteX0" fmla="*/ 1494094 w 2862440"/>
              <a:gd name="connsiteY0" fmla="*/ 247986 h 1806068"/>
              <a:gd name="connsiteX1" fmla="*/ 1494094 w 2862440"/>
              <a:gd name="connsiteY1" fmla="*/ 1802998 h 1806068"/>
              <a:gd name="connsiteX2" fmla="*/ 1494094 w 2862440"/>
              <a:gd name="connsiteY2" fmla="*/ 247986 h 1806068"/>
              <a:gd name="connsiteX0" fmla="*/ 1494094 w 2567564"/>
              <a:gd name="connsiteY0" fmla="*/ 357092 h 1915174"/>
              <a:gd name="connsiteX1" fmla="*/ 1494094 w 2567564"/>
              <a:gd name="connsiteY1" fmla="*/ 1912104 h 1915174"/>
              <a:gd name="connsiteX2" fmla="*/ 1494094 w 2567564"/>
              <a:gd name="connsiteY2" fmla="*/ 357092 h 1915174"/>
              <a:gd name="connsiteX0" fmla="*/ 1453444 w 2574663"/>
              <a:gd name="connsiteY0" fmla="*/ 349168 h 1985886"/>
              <a:gd name="connsiteX1" fmla="*/ 1529695 w 2574663"/>
              <a:gd name="connsiteY1" fmla="*/ 1982904 h 1985886"/>
              <a:gd name="connsiteX2" fmla="*/ 1453444 w 2574663"/>
              <a:gd name="connsiteY2" fmla="*/ 349168 h 1985886"/>
              <a:gd name="connsiteX0" fmla="*/ 478315 w 1599534"/>
              <a:gd name="connsiteY0" fmla="*/ 349168 h 1982904"/>
              <a:gd name="connsiteX1" fmla="*/ 554566 w 1599534"/>
              <a:gd name="connsiteY1" fmla="*/ 1982904 h 1982904"/>
              <a:gd name="connsiteX2" fmla="*/ 298 w 1599534"/>
              <a:gd name="connsiteY2" fmla="*/ 166414 h 1982904"/>
              <a:gd name="connsiteX3" fmla="*/ 478315 w 1599534"/>
              <a:gd name="connsiteY3" fmla="*/ 349168 h 1982904"/>
              <a:gd name="connsiteX0" fmla="*/ 1463983 w 2585202"/>
              <a:gd name="connsiteY0" fmla="*/ 349168 h 1982904"/>
              <a:gd name="connsiteX1" fmla="*/ 1540234 w 2585202"/>
              <a:gd name="connsiteY1" fmla="*/ 1982904 h 1982904"/>
              <a:gd name="connsiteX2" fmla="*/ 86 w 2585202"/>
              <a:gd name="connsiteY2" fmla="*/ 805385 h 1982904"/>
              <a:gd name="connsiteX3" fmla="*/ 1463983 w 2585202"/>
              <a:gd name="connsiteY3" fmla="*/ 349168 h 1982904"/>
              <a:gd name="connsiteX0" fmla="*/ 1500902 w 2622121"/>
              <a:gd name="connsiteY0" fmla="*/ 349168 h 1982904"/>
              <a:gd name="connsiteX1" fmla="*/ 1577153 w 2622121"/>
              <a:gd name="connsiteY1" fmla="*/ 1982904 h 1982904"/>
              <a:gd name="connsiteX2" fmla="*/ 37005 w 2622121"/>
              <a:gd name="connsiteY2" fmla="*/ 805385 h 1982904"/>
              <a:gd name="connsiteX3" fmla="*/ 1500902 w 2622121"/>
              <a:gd name="connsiteY3" fmla="*/ 349168 h 1982904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43887 w 2567224"/>
              <a:gd name="connsiteY0" fmla="*/ 334064 h 2128056"/>
              <a:gd name="connsiteX1" fmla="*/ 1577153 w 2567224"/>
              <a:gd name="connsiteY1" fmla="*/ 2128056 h 2128056"/>
              <a:gd name="connsiteX2" fmla="*/ 37005 w 2567224"/>
              <a:gd name="connsiteY2" fmla="*/ 950537 h 2128056"/>
              <a:gd name="connsiteX3" fmla="*/ 1343887 w 2567224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621399"/>
              <a:gd name="connsiteY0" fmla="*/ 334064 h 2128056"/>
              <a:gd name="connsiteX1" fmla="*/ 1631328 w 2621399"/>
              <a:gd name="connsiteY1" fmla="*/ 2128056 h 2128056"/>
              <a:gd name="connsiteX2" fmla="*/ 36006 w 2621399"/>
              <a:gd name="connsiteY2" fmla="*/ 465464 h 2128056"/>
              <a:gd name="connsiteX3" fmla="*/ 1398062 w 2621399"/>
              <a:gd name="connsiteY3" fmla="*/ 334064 h 2128056"/>
              <a:gd name="connsiteX0" fmla="*/ 1398062 w 2488701"/>
              <a:gd name="connsiteY0" fmla="*/ 179170 h 1973162"/>
              <a:gd name="connsiteX1" fmla="*/ 1631328 w 2488701"/>
              <a:gd name="connsiteY1" fmla="*/ 1973162 h 1973162"/>
              <a:gd name="connsiteX2" fmla="*/ 36006 w 2488701"/>
              <a:gd name="connsiteY2" fmla="*/ 310570 h 1973162"/>
              <a:gd name="connsiteX3" fmla="*/ 1398062 w 2488701"/>
              <a:gd name="connsiteY3" fmla="*/ 179170 h 1973162"/>
              <a:gd name="connsiteX0" fmla="*/ 1830446 w 2621323"/>
              <a:gd name="connsiteY0" fmla="*/ 168723 h 2144566"/>
              <a:gd name="connsiteX1" fmla="*/ 1631328 w 2621323"/>
              <a:gd name="connsiteY1" fmla="*/ 2144566 h 2144566"/>
              <a:gd name="connsiteX2" fmla="*/ 36006 w 2621323"/>
              <a:gd name="connsiteY2" fmla="*/ 481974 h 2144566"/>
              <a:gd name="connsiteX3" fmla="*/ 1830446 w 2621323"/>
              <a:gd name="connsiteY3" fmla="*/ 168723 h 2144566"/>
              <a:gd name="connsiteX0" fmla="*/ 1830446 w 2562621"/>
              <a:gd name="connsiteY0" fmla="*/ 174187 h 2150030"/>
              <a:gd name="connsiteX1" fmla="*/ 1631328 w 2562621"/>
              <a:gd name="connsiteY1" fmla="*/ 2150030 h 2150030"/>
              <a:gd name="connsiteX2" fmla="*/ 36006 w 2562621"/>
              <a:gd name="connsiteY2" fmla="*/ 487438 h 2150030"/>
              <a:gd name="connsiteX3" fmla="*/ 1830446 w 2562621"/>
              <a:gd name="connsiteY3" fmla="*/ 174187 h 2150030"/>
              <a:gd name="connsiteX0" fmla="*/ 1830446 w 2946118"/>
              <a:gd name="connsiteY0" fmla="*/ 143339 h 2119182"/>
              <a:gd name="connsiteX1" fmla="*/ 1631328 w 2946118"/>
              <a:gd name="connsiteY1" fmla="*/ 2119182 h 2119182"/>
              <a:gd name="connsiteX2" fmla="*/ 36006 w 2946118"/>
              <a:gd name="connsiteY2" fmla="*/ 456590 h 2119182"/>
              <a:gd name="connsiteX3" fmla="*/ 1830446 w 2946118"/>
              <a:gd name="connsiteY3" fmla="*/ 143339 h 2119182"/>
              <a:gd name="connsiteX0" fmla="*/ 1585362 w 2701034"/>
              <a:gd name="connsiteY0" fmla="*/ 143339 h 2119182"/>
              <a:gd name="connsiteX1" fmla="*/ 1386244 w 2701034"/>
              <a:gd name="connsiteY1" fmla="*/ 2119182 h 2119182"/>
              <a:gd name="connsiteX2" fmla="*/ 41023 w 2701034"/>
              <a:gd name="connsiteY2" fmla="*/ 155112 h 2119182"/>
              <a:gd name="connsiteX3" fmla="*/ 1585362 w 2701034"/>
              <a:gd name="connsiteY3" fmla="*/ 143339 h 2119182"/>
              <a:gd name="connsiteX0" fmla="*/ 1708412 w 2824084"/>
              <a:gd name="connsiteY0" fmla="*/ 143339 h 2119182"/>
              <a:gd name="connsiteX1" fmla="*/ 1509294 w 2824084"/>
              <a:gd name="connsiteY1" fmla="*/ 2119182 h 2119182"/>
              <a:gd name="connsiteX2" fmla="*/ 164073 w 2824084"/>
              <a:gd name="connsiteY2" fmla="*/ 155112 h 2119182"/>
              <a:gd name="connsiteX3" fmla="*/ 1708412 w 2824084"/>
              <a:gd name="connsiteY3" fmla="*/ 143339 h 2119182"/>
              <a:gd name="connsiteX0" fmla="*/ 1708412 w 2824084"/>
              <a:gd name="connsiteY0" fmla="*/ 205943 h 2181786"/>
              <a:gd name="connsiteX1" fmla="*/ 1509294 w 2824084"/>
              <a:gd name="connsiteY1" fmla="*/ 2181786 h 2181786"/>
              <a:gd name="connsiteX2" fmla="*/ 164073 w 2824084"/>
              <a:gd name="connsiteY2" fmla="*/ 217716 h 2181786"/>
              <a:gd name="connsiteX3" fmla="*/ 1708412 w 2824084"/>
              <a:gd name="connsiteY3" fmla="*/ 205943 h 2181786"/>
              <a:gd name="connsiteX0" fmla="*/ 1708412 w 2800950"/>
              <a:gd name="connsiteY0" fmla="*/ 205943 h 2181786"/>
              <a:gd name="connsiteX1" fmla="*/ 1509294 w 2800950"/>
              <a:gd name="connsiteY1" fmla="*/ 2181786 h 2181786"/>
              <a:gd name="connsiteX2" fmla="*/ 164073 w 2800950"/>
              <a:gd name="connsiteY2" fmla="*/ 217716 h 2181786"/>
              <a:gd name="connsiteX3" fmla="*/ 1708412 w 2800950"/>
              <a:gd name="connsiteY3" fmla="*/ 205943 h 2181786"/>
              <a:gd name="connsiteX0" fmla="*/ 1753893 w 2846431"/>
              <a:gd name="connsiteY0" fmla="*/ 205943 h 2181786"/>
              <a:gd name="connsiteX1" fmla="*/ 1554775 w 2846431"/>
              <a:gd name="connsiteY1" fmla="*/ 2181786 h 2181786"/>
              <a:gd name="connsiteX2" fmla="*/ 209554 w 2846431"/>
              <a:gd name="connsiteY2" fmla="*/ 217716 h 2181786"/>
              <a:gd name="connsiteX3" fmla="*/ 1753893 w 2846431"/>
              <a:gd name="connsiteY3" fmla="*/ 205943 h 218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431" h="2181786">
                <a:moveTo>
                  <a:pt x="1753893" y="205943"/>
                </a:moveTo>
                <a:cubicBezTo>
                  <a:pt x="3258232" y="-529083"/>
                  <a:pt x="3225113" y="2005322"/>
                  <a:pt x="1554775" y="2181786"/>
                </a:cubicBezTo>
                <a:cubicBezTo>
                  <a:pt x="880252" y="2000495"/>
                  <a:pt x="-531837" y="1460942"/>
                  <a:pt x="209554" y="217716"/>
                </a:cubicBezTo>
                <a:cubicBezTo>
                  <a:pt x="803637" y="-365857"/>
                  <a:pt x="1569146" y="434242"/>
                  <a:pt x="1753893" y="205943"/>
                </a:cubicBezTo>
                <a:close/>
              </a:path>
            </a:pathLst>
          </a:custGeom>
          <a:solidFill>
            <a:srgbClr val="FF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72" name="Isosceles Triangle 2">
            <a:extLst>
              <a:ext uri="{FF2B5EF4-FFF2-40B4-BE49-F238E27FC236}">
                <a16:creationId xmlns:a16="http://schemas.microsoft.com/office/drawing/2014/main" id="{CE338E7A-B6D9-554F-8257-C9F632D8863D}"/>
              </a:ext>
            </a:extLst>
          </p:cNvPr>
          <p:cNvSpPr/>
          <p:nvPr/>
        </p:nvSpPr>
        <p:spPr>
          <a:xfrm rot="10299074">
            <a:off x="9251270" y="1152200"/>
            <a:ext cx="294408" cy="268598"/>
          </a:xfrm>
          <a:custGeom>
            <a:avLst/>
            <a:gdLst>
              <a:gd name="connsiteX0" fmla="*/ 0 w 1890307"/>
              <a:gd name="connsiteY0" fmla="*/ 1484362 h 1484362"/>
              <a:gd name="connsiteX1" fmla="*/ 945154 w 1890307"/>
              <a:gd name="connsiteY1" fmla="*/ 0 h 1484362"/>
              <a:gd name="connsiteX2" fmla="*/ 1890307 w 1890307"/>
              <a:gd name="connsiteY2" fmla="*/ 1484362 h 1484362"/>
              <a:gd name="connsiteX3" fmla="*/ 0 w 1890307"/>
              <a:gd name="connsiteY3" fmla="*/ 1484362 h 1484362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0 w 1890307"/>
              <a:gd name="connsiteY0" fmla="*/ 1473410 h 1473410"/>
              <a:gd name="connsiteX1" fmla="*/ 925980 w 1890307"/>
              <a:gd name="connsiteY1" fmla="*/ 0 h 1473410"/>
              <a:gd name="connsiteX2" fmla="*/ 1890307 w 1890307"/>
              <a:gd name="connsiteY2" fmla="*/ 1473410 h 1473410"/>
              <a:gd name="connsiteX3" fmla="*/ 0 w 1890307"/>
              <a:gd name="connsiteY3" fmla="*/ 1473410 h 1473410"/>
              <a:gd name="connsiteX0" fmla="*/ 9778 w 1900085"/>
              <a:gd name="connsiteY0" fmla="*/ 1473410 h 1473410"/>
              <a:gd name="connsiteX1" fmla="*/ 935758 w 1900085"/>
              <a:gd name="connsiteY1" fmla="*/ 0 h 1473410"/>
              <a:gd name="connsiteX2" fmla="*/ 1900085 w 1900085"/>
              <a:gd name="connsiteY2" fmla="*/ 1473410 h 1473410"/>
              <a:gd name="connsiteX3" fmla="*/ 9778 w 1900085"/>
              <a:gd name="connsiteY3" fmla="*/ 1473410 h 1473410"/>
              <a:gd name="connsiteX0" fmla="*/ 9778 w 1900085"/>
              <a:gd name="connsiteY0" fmla="*/ 1473410 h 1602081"/>
              <a:gd name="connsiteX1" fmla="*/ 935758 w 1900085"/>
              <a:gd name="connsiteY1" fmla="*/ 0 h 1602081"/>
              <a:gd name="connsiteX2" fmla="*/ 1900085 w 1900085"/>
              <a:gd name="connsiteY2" fmla="*/ 1473410 h 1602081"/>
              <a:gd name="connsiteX3" fmla="*/ 9778 w 1900085"/>
              <a:gd name="connsiteY3" fmla="*/ 1473410 h 1602081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9778 w 1900085"/>
              <a:gd name="connsiteY0" fmla="*/ 1473410 h 1659298"/>
              <a:gd name="connsiteX1" fmla="*/ 935758 w 1900085"/>
              <a:gd name="connsiteY1" fmla="*/ 0 h 1659298"/>
              <a:gd name="connsiteX2" fmla="*/ 1900085 w 1900085"/>
              <a:gd name="connsiteY2" fmla="*/ 1473410 h 1659298"/>
              <a:gd name="connsiteX3" fmla="*/ 9778 w 1900085"/>
              <a:gd name="connsiteY3" fmla="*/ 1473410 h 1659298"/>
              <a:gd name="connsiteX0" fmla="*/ 11089 w 1901396"/>
              <a:gd name="connsiteY0" fmla="*/ 1473432 h 1659320"/>
              <a:gd name="connsiteX1" fmla="*/ 937069 w 1901396"/>
              <a:gd name="connsiteY1" fmla="*/ 22 h 1659320"/>
              <a:gd name="connsiteX2" fmla="*/ 1901396 w 1901396"/>
              <a:gd name="connsiteY2" fmla="*/ 1473432 h 1659320"/>
              <a:gd name="connsiteX3" fmla="*/ 11089 w 1901396"/>
              <a:gd name="connsiteY3" fmla="*/ 1473432 h 1659320"/>
              <a:gd name="connsiteX0" fmla="*/ 11089 w 1901396"/>
              <a:gd name="connsiteY0" fmla="*/ 1474878 h 1660766"/>
              <a:gd name="connsiteX1" fmla="*/ 937069 w 1901396"/>
              <a:gd name="connsiteY1" fmla="*/ 1468 h 1660766"/>
              <a:gd name="connsiteX2" fmla="*/ 1901396 w 1901396"/>
              <a:gd name="connsiteY2" fmla="*/ 1474878 h 1660766"/>
              <a:gd name="connsiteX3" fmla="*/ 11089 w 1901396"/>
              <a:gd name="connsiteY3" fmla="*/ 1474878 h 1660766"/>
              <a:gd name="connsiteX0" fmla="*/ 11089 w 1922551"/>
              <a:gd name="connsiteY0" fmla="*/ 1474339 h 1660227"/>
              <a:gd name="connsiteX1" fmla="*/ 937069 w 1922551"/>
              <a:gd name="connsiteY1" fmla="*/ 929 h 1660227"/>
              <a:gd name="connsiteX2" fmla="*/ 1901396 w 1922551"/>
              <a:gd name="connsiteY2" fmla="*/ 1474339 h 1660227"/>
              <a:gd name="connsiteX3" fmla="*/ 11089 w 1922551"/>
              <a:gd name="connsiteY3" fmla="*/ 1474339 h 1660227"/>
              <a:gd name="connsiteX0" fmla="*/ 11089 w 1922551"/>
              <a:gd name="connsiteY0" fmla="*/ 1474339 h 1674829"/>
              <a:gd name="connsiteX1" fmla="*/ 937069 w 1922551"/>
              <a:gd name="connsiteY1" fmla="*/ 929 h 1674829"/>
              <a:gd name="connsiteX2" fmla="*/ 1901396 w 1922551"/>
              <a:gd name="connsiteY2" fmla="*/ 1474339 h 1674829"/>
              <a:gd name="connsiteX3" fmla="*/ 11089 w 1922551"/>
              <a:gd name="connsiteY3" fmla="*/ 1474339 h 1674829"/>
              <a:gd name="connsiteX0" fmla="*/ 11089 w 1922551"/>
              <a:gd name="connsiteY0" fmla="*/ 1474339 h 1672820"/>
              <a:gd name="connsiteX1" fmla="*/ 937069 w 1922551"/>
              <a:gd name="connsiteY1" fmla="*/ 929 h 1672820"/>
              <a:gd name="connsiteX2" fmla="*/ 1901396 w 1922551"/>
              <a:gd name="connsiteY2" fmla="*/ 1474339 h 1672820"/>
              <a:gd name="connsiteX3" fmla="*/ 11089 w 1922551"/>
              <a:gd name="connsiteY3" fmla="*/ 1474339 h 1672820"/>
              <a:gd name="connsiteX0" fmla="*/ 30596 w 1942058"/>
              <a:gd name="connsiteY0" fmla="*/ 1474339 h 1672820"/>
              <a:gd name="connsiteX1" fmla="*/ 956576 w 1942058"/>
              <a:gd name="connsiteY1" fmla="*/ 929 h 1672820"/>
              <a:gd name="connsiteX2" fmla="*/ 1920903 w 1942058"/>
              <a:gd name="connsiteY2" fmla="*/ 1474339 h 1672820"/>
              <a:gd name="connsiteX3" fmla="*/ 30596 w 1942058"/>
              <a:gd name="connsiteY3" fmla="*/ 1474339 h 1672820"/>
              <a:gd name="connsiteX0" fmla="*/ 17715 w 1929177"/>
              <a:gd name="connsiteY0" fmla="*/ 1474339 h 1672820"/>
              <a:gd name="connsiteX1" fmla="*/ 943695 w 1929177"/>
              <a:gd name="connsiteY1" fmla="*/ 929 h 1672820"/>
              <a:gd name="connsiteX2" fmla="*/ 1908022 w 1929177"/>
              <a:gd name="connsiteY2" fmla="*/ 1474339 h 1672820"/>
              <a:gd name="connsiteX3" fmla="*/ 17715 w 1929177"/>
              <a:gd name="connsiteY3" fmla="*/ 1474339 h 1672820"/>
              <a:gd name="connsiteX0" fmla="*/ 17715 w 1929177"/>
              <a:gd name="connsiteY0" fmla="*/ 1474339 h 1669905"/>
              <a:gd name="connsiteX1" fmla="*/ 943695 w 1929177"/>
              <a:gd name="connsiteY1" fmla="*/ 929 h 1669905"/>
              <a:gd name="connsiteX2" fmla="*/ 1908022 w 1929177"/>
              <a:gd name="connsiteY2" fmla="*/ 1474339 h 1669905"/>
              <a:gd name="connsiteX3" fmla="*/ 17715 w 1929177"/>
              <a:gd name="connsiteY3" fmla="*/ 1474339 h 1669905"/>
              <a:gd name="connsiteX0" fmla="*/ 17715 w 1929177"/>
              <a:gd name="connsiteY0" fmla="*/ 1474339 h 1680508"/>
              <a:gd name="connsiteX1" fmla="*/ 943695 w 1929177"/>
              <a:gd name="connsiteY1" fmla="*/ 929 h 1680508"/>
              <a:gd name="connsiteX2" fmla="*/ 1908022 w 1929177"/>
              <a:gd name="connsiteY2" fmla="*/ 1474339 h 1680508"/>
              <a:gd name="connsiteX3" fmla="*/ 17715 w 1929177"/>
              <a:gd name="connsiteY3" fmla="*/ 1474339 h 1680508"/>
              <a:gd name="connsiteX0" fmla="*/ 17715 w 1914739"/>
              <a:gd name="connsiteY0" fmla="*/ 1474493 h 1680662"/>
              <a:gd name="connsiteX1" fmla="*/ 943695 w 1914739"/>
              <a:gd name="connsiteY1" fmla="*/ 1083 h 1680662"/>
              <a:gd name="connsiteX2" fmla="*/ 1908022 w 1914739"/>
              <a:gd name="connsiteY2" fmla="*/ 1474493 h 1680662"/>
              <a:gd name="connsiteX3" fmla="*/ 17715 w 1914739"/>
              <a:gd name="connsiteY3" fmla="*/ 1474493 h 1680662"/>
              <a:gd name="connsiteX0" fmla="*/ 17715 w 1914739"/>
              <a:gd name="connsiteY0" fmla="*/ 1474493 h 1744282"/>
              <a:gd name="connsiteX1" fmla="*/ 943695 w 1914739"/>
              <a:gd name="connsiteY1" fmla="*/ 1083 h 1744282"/>
              <a:gd name="connsiteX2" fmla="*/ 1908022 w 1914739"/>
              <a:gd name="connsiteY2" fmla="*/ 1474493 h 1744282"/>
              <a:gd name="connsiteX3" fmla="*/ 17715 w 1914739"/>
              <a:gd name="connsiteY3" fmla="*/ 1474493 h 1744282"/>
              <a:gd name="connsiteX0" fmla="*/ 17715 w 1912352"/>
              <a:gd name="connsiteY0" fmla="*/ 1474914 h 1744703"/>
              <a:gd name="connsiteX1" fmla="*/ 943695 w 1912352"/>
              <a:gd name="connsiteY1" fmla="*/ 1504 h 1744703"/>
              <a:gd name="connsiteX2" fmla="*/ 1908022 w 1912352"/>
              <a:gd name="connsiteY2" fmla="*/ 1474914 h 1744703"/>
              <a:gd name="connsiteX3" fmla="*/ 17715 w 1912352"/>
              <a:gd name="connsiteY3" fmla="*/ 1474914 h 174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2352" h="1744703">
                <a:moveTo>
                  <a:pt x="17715" y="1474914"/>
                </a:moveTo>
                <a:cubicBezTo>
                  <a:pt x="-110838" y="1144062"/>
                  <a:pt x="487133" y="-4257"/>
                  <a:pt x="943695" y="1504"/>
                </a:cubicBezTo>
                <a:cubicBezTo>
                  <a:pt x="1323225" y="-41240"/>
                  <a:pt x="1971445" y="836011"/>
                  <a:pt x="1908022" y="1474914"/>
                </a:cubicBezTo>
                <a:cubicBezTo>
                  <a:pt x="1777749" y="1909028"/>
                  <a:pt x="206144" y="1751742"/>
                  <a:pt x="17715" y="1474914"/>
                </a:cubicBezTo>
                <a:close/>
              </a:path>
            </a:pathLst>
          </a:custGeom>
          <a:solidFill>
            <a:srgbClr val="9B00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73" name="textruta 72">
            <a:extLst>
              <a:ext uri="{FF2B5EF4-FFF2-40B4-BE49-F238E27FC236}">
                <a16:creationId xmlns:a16="http://schemas.microsoft.com/office/drawing/2014/main" id="{A0721A90-E670-C246-91AE-2DC20C72AC82}"/>
              </a:ext>
            </a:extLst>
          </p:cNvPr>
          <p:cNvSpPr txBox="1"/>
          <p:nvPr/>
        </p:nvSpPr>
        <p:spPr>
          <a:xfrm>
            <a:off x="9703941" y="585354"/>
            <a:ext cx="1272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Asset </a:t>
            </a:r>
            <a:r>
              <a:rPr lang="sv-SE" b="1" dirty="0" err="1"/>
              <a:t>Actor</a:t>
            </a:r>
            <a:endParaRPr lang="sv-SE" b="1" dirty="0"/>
          </a:p>
        </p:txBody>
      </p:sp>
      <p:sp>
        <p:nvSpPr>
          <p:cNvPr id="74" name="textruta 73">
            <a:extLst>
              <a:ext uri="{FF2B5EF4-FFF2-40B4-BE49-F238E27FC236}">
                <a16:creationId xmlns:a16="http://schemas.microsoft.com/office/drawing/2014/main" id="{02E13355-F07D-0D4F-87C2-049BD8CA21F4}"/>
              </a:ext>
            </a:extLst>
          </p:cNvPr>
          <p:cNvSpPr txBox="1"/>
          <p:nvPr/>
        </p:nvSpPr>
        <p:spPr>
          <a:xfrm>
            <a:off x="9703940" y="1071417"/>
            <a:ext cx="1563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User</a:t>
            </a:r>
            <a:r>
              <a:rPr lang="sv-SE" b="1" dirty="0"/>
              <a:t> </a:t>
            </a:r>
            <a:r>
              <a:rPr lang="sv-SE" b="1" dirty="0" err="1"/>
              <a:t>Viewport</a:t>
            </a:r>
            <a:endParaRPr lang="sv-SE" b="1" dirty="0"/>
          </a:p>
        </p:txBody>
      </p:sp>
      <p:cxnSp>
        <p:nvCxnSpPr>
          <p:cNvPr id="81" name="Kurva 80">
            <a:extLst>
              <a:ext uri="{FF2B5EF4-FFF2-40B4-BE49-F238E27FC236}">
                <a16:creationId xmlns:a16="http://schemas.microsoft.com/office/drawing/2014/main" id="{C48FC548-79F3-5147-A87E-0AC5C6F9BC73}"/>
              </a:ext>
            </a:extLst>
          </p:cNvPr>
          <p:cNvCxnSpPr>
            <a:cxnSpLocks/>
          </p:cNvCxnSpPr>
          <p:nvPr/>
        </p:nvCxnSpPr>
        <p:spPr>
          <a:xfrm flipV="1">
            <a:off x="2486722" y="1572718"/>
            <a:ext cx="3357417" cy="1856282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Kurva 81">
            <a:extLst>
              <a:ext uri="{FF2B5EF4-FFF2-40B4-BE49-F238E27FC236}">
                <a16:creationId xmlns:a16="http://schemas.microsoft.com/office/drawing/2014/main" id="{ABA522F7-903D-4645-AE55-270FB7199FED}"/>
              </a:ext>
            </a:extLst>
          </p:cNvPr>
          <p:cNvCxnSpPr>
            <a:cxnSpLocks/>
          </p:cNvCxnSpPr>
          <p:nvPr/>
        </p:nvCxnSpPr>
        <p:spPr>
          <a:xfrm>
            <a:off x="2486722" y="3459828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w="sm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ounded Rectangle 19">
            <a:extLst>
              <a:ext uri="{FF2B5EF4-FFF2-40B4-BE49-F238E27FC236}">
                <a16:creationId xmlns:a16="http://schemas.microsoft.com/office/drawing/2014/main" id="{9ADF33AB-B0E2-714F-B2EB-81A13577067A}"/>
              </a:ext>
            </a:extLst>
          </p:cNvPr>
          <p:cNvSpPr/>
          <p:nvPr/>
        </p:nvSpPr>
        <p:spPr>
          <a:xfrm>
            <a:off x="3210109" y="3020707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sp>
        <p:nvSpPr>
          <p:cNvPr id="87" name="Rounded Rectangle 19">
            <a:extLst>
              <a:ext uri="{FF2B5EF4-FFF2-40B4-BE49-F238E27FC236}">
                <a16:creationId xmlns:a16="http://schemas.microsoft.com/office/drawing/2014/main" id="{C5700E3A-0128-264A-B053-D4993AA28E14}"/>
              </a:ext>
            </a:extLst>
          </p:cNvPr>
          <p:cNvSpPr/>
          <p:nvPr/>
        </p:nvSpPr>
        <p:spPr>
          <a:xfrm>
            <a:off x="4357326" y="4453361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  <p:pic>
        <p:nvPicPr>
          <p:cNvPr id="1026" name="Picture 2" descr="Map - Free Maps and Flags icons">
            <a:extLst>
              <a:ext uri="{FF2B5EF4-FFF2-40B4-BE49-F238E27FC236}">
                <a16:creationId xmlns:a16="http://schemas.microsoft.com/office/drawing/2014/main" id="{D3F2FB49-2F15-2A4A-843E-9C7689C21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2640" y="4251590"/>
            <a:ext cx="1218364" cy="1218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Kurva 39">
            <a:extLst>
              <a:ext uri="{FF2B5EF4-FFF2-40B4-BE49-F238E27FC236}">
                <a16:creationId xmlns:a16="http://schemas.microsoft.com/office/drawing/2014/main" id="{C8FF50DF-EBD0-B04C-A6CC-CD9826FFE2ED}"/>
              </a:ext>
            </a:extLst>
          </p:cNvPr>
          <p:cNvCxnSpPr>
            <a:cxnSpLocks/>
          </p:cNvCxnSpPr>
          <p:nvPr/>
        </p:nvCxnSpPr>
        <p:spPr>
          <a:xfrm>
            <a:off x="7032562" y="3434632"/>
            <a:ext cx="3435733" cy="1417161"/>
          </a:xfrm>
          <a:prstGeom prst="curvedConnector3">
            <a:avLst/>
          </a:prstGeom>
          <a:ln w="63500" cap="rnd">
            <a:solidFill>
              <a:srgbClr val="50DE94"/>
            </a:solidFill>
            <a:round/>
            <a:headEnd type="triangle" w="med" len="med"/>
            <a:tailEnd type="triangle"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ruta 40">
            <a:extLst>
              <a:ext uri="{FF2B5EF4-FFF2-40B4-BE49-F238E27FC236}">
                <a16:creationId xmlns:a16="http://schemas.microsoft.com/office/drawing/2014/main" id="{95CACB74-9688-E74B-8CFF-C1F2B4DB7EC9}"/>
              </a:ext>
            </a:extLst>
          </p:cNvPr>
          <p:cNvSpPr txBox="1"/>
          <p:nvPr/>
        </p:nvSpPr>
        <p:spPr>
          <a:xfrm>
            <a:off x="10340173" y="3762803"/>
            <a:ext cx="1527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Realtime</a:t>
            </a:r>
            <a:r>
              <a:rPr lang="sv-SE" b="1" dirty="0"/>
              <a:t> </a:t>
            </a:r>
            <a:r>
              <a:rPr lang="sv-SE" b="1" dirty="0" err="1"/>
              <a:t>Map</a:t>
            </a:r>
            <a:endParaRPr lang="sv-SE" b="1" dirty="0"/>
          </a:p>
        </p:txBody>
      </p:sp>
      <p:sp>
        <p:nvSpPr>
          <p:cNvPr id="45" name="Rounded Rectangle 19">
            <a:extLst>
              <a:ext uri="{FF2B5EF4-FFF2-40B4-BE49-F238E27FC236}">
                <a16:creationId xmlns:a16="http://schemas.microsoft.com/office/drawing/2014/main" id="{41508FC8-4B0B-AE41-8F3E-C27BB7A84E3E}"/>
              </a:ext>
            </a:extLst>
          </p:cNvPr>
          <p:cNvSpPr/>
          <p:nvPr/>
        </p:nvSpPr>
        <p:spPr>
          <a:xfrm>
            <a:off x="8992549" y="4376437"/>
            <a:ext cx="224092" cy="301364"/>
          </a:xfrm>
          <a:prstGeom prst="roundRect">
            <a:avLst/>
          </a:prstGeom>
          <a:ln w="25400" cap="rnd" cmpd="sng">
            <a:solidFill>
              <a:schemeClr val="tx1"/>
            </a:solidFill>
            <a:round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4830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3F48C6-3C63-814A-93AC-E1DA777C3E32}"/>
              </a:ext>
            </a:extLst>
          </p:cNvPr>
          <p:cNvSpPr txBox="1"/>
          <p:nvPr/>
        </p:nvSpPr>
        <p:spPr>
          <a:xfrm>
            <a:off x="1998856" y="2151727"/>
            <a:ext cx="8194288" cy="3170099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000" i="1" dirty="0" err="1">
                <a:latin typeface="+mn-lt"/>
              </a:rPr>
              <a:t>Companies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using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Proto.Actor</a:t>
            </a:r>
            <a:endParaRPr lang="sv-SE" sz="4000" i="1" dirty="0">
              <a:latin typeface="+mn-lt"/>
            </a:endParaRPr>
          </a:p>
          <a:p>
            <a:pPr algn="l"/>
            <a:endParaRPr lang="sv-SE" sz="4000" i="1" dirty="0">
              <a:latin typeface="+mn-lt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sv-SE" sz="4000" i="1" dirty="0" err="1">
                <a:latin typeface="+mn-lt"/>
              </a:rPr>
              <a:t>Huawei</a:t>
            </a:r>
            <a:r>
              <a:rPr lang="sv-SE" sz="4000" i="1" dirty="0">
                <a:latin typeface="+mn-lt"/>
              </a:rPr>
              <a:t> Research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sv-SE" sz="4000" i="1" dirty="0">
                <a:latin typeface="+mn-lt"/>
              </a:rPr>
              <a:t>Oracle – </a:t>
            </a:r>
            <a:r>
              <a:rPr lang="sv-SE" sz="4000" i="1" dirty="0" err="1">
                <a:latin typeface="+mn-lt"/>
              </a:rPr>
              <a:t>FnProject</a:t>
            </a:r>
            <a:endParaRPr lang="sv-SE" sz="4000" i="1" dirty="0">
              <a:latin typeface="+mn-lt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sv-SE" sz="4000" i="1" dirty="0" err="1">
                <a:latin typeface="+mn-lt"/>
              </a:rPr>
              <a:t>FirstGenesis</a:t>
            </a:r>
            <a:r>
              <a:rPr lang="sv-SE" sz="4000" i="1" dirty="0">
                <a:latin typeface="+mn-lt"/>
              </a:rPr>
              <a:t> </a:t>
            </a:r>
            <a:r>
              <a:rPr lang="sv-SE" sz="2000" i="1" dirty="0">
                <a:latin typeface="+mn-lt"/>
              </a:rPr>
              <a:t>– </a:t>
            </a:r>
            <a:r>
              <a:rPr lang="sv-SE" sz="2000" i="1" dirty="0" err="1">
                <a:latin typeface="+mn-lt"/>
              </a:rPr>
              <a:t>Virtual</a:t>
            </a:r>
            <a:r>
              <a:rPr lang="sv-SE" sz="2000" i="1" dirty="0">
                <a:latin typeface="+mn-lt"/>
              </a:rPr>
              <a:t> </a:t>
            </a:r>
            <a:r>
              <a:rPr lang="sv-SE" sz="2000" i="1" dirty="0" err="1">
                <a:latin typeface="+mn-lt"/>
              </a:rPr>
              <a:t>Actor</a:t>
            </a:r>
            <a:r>
              <a:rPr lang="sv-SE" sz="2000" i="1" dirty="0">
                <a:latin typeface="+mn-lt"/>
              </a:rPr>
              <a:t> </a:t>
            </a:r>
            <a:r>
              <a:rPr lang="sv-SE" sz="2000" i="1" dirty="0" err="1">
                <a:latin typeface="+mn-lt"/>
              </a:rPr>
              <a:t>Blockchain</a:t>
            </a:r>
            <a:r>
              <a:rPr lang="sv-SE" sz="2000" i="1" dirty="0">
                <a:latin typeface="+mn-lt"/>
              </a:rPr>
              <a:t> patent</a:t>
            </a:r>
          </a:p>
        </p:txBody>
      </p:sp>
    </p:spTree>
    <p:extLst>
      <p:ext uri="{BB962C8B-B14F-4D97-AF65-F5344CB8AC3E}">
        <p14:creationId xmlns:p14="http://schemas.microsoft.com/office/powerpoint/2010/main" val="15358956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3F48C6-3C63-814A-93AC-E1DA777C3E32}"/>
              </a:ext>
            </a:extLst>
          </p:cNvPr>
          <p:cNvSpPr txBox="1"/>
          <p:nvPr/>
        </p:nvSpPr>
        <p:spPr>
          <a:xfrm>
            <a:off x="1998856" y="1536174"/>
            <a:ext cx="8194288" cy="4401205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pPr algn="l"/>
            <a:r>
              <a:rPr lang="sv-SE" sz="4000" i="1" dirty="0" err="1">
                <a:latin typeface="+mn-lt"/>
              </a:rPr>
              <a:t>There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are</a:t>
            </a:r>
            <a:r>
              <a:rPr lang="sv-SE" sz="4000" i="1" dirty="0">
                <a:latin typeface="+mn-lt"/>
              </a:rPr>
              <a:t> a </a:t>
            </a:r>
            <a:r>
              <a:rPr lang="sv-SE" sz="4000" i="1" dirty="0" err="1">
                <a:latin typeface="+mn-lt"/>
              </a:rPr>
              <a:t>lot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more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concepts</a:t>
            </a:r>
            <a:r>
              <a:rPr lang="sv-SE" sz="4000" i="1" dirty="0">
                <a:latin typeface="+mn-lt"/>
              </a:rPr>
              <a:t> </a:t>
            </a:r>
          </a:p>
          <a:p>
            <a:pPr algn="l"/>
            <a:endParaRPr lang="sv-SE" sz="4000" i="1" dirty="0">
              <a:latin typeface="+mn-lt"/>
            </a:endParaRPr>
          </a:p>
          <a:p>
            <a:pPr algn="l"/>
            <a:r>
              <a:rPr lang="sv-SE" sz="4000" i="1" dirty="0">
                <a:latin typeface="+mn-lt"/>
              </a:rPr>
              <a:t>Routers</a:t>
            </a:r>
          </a:p>
          <a:p>
            <a:pPr algn="l"/>
            <a:r>
              <a:rPr lang="sv-SE" sz="4000" i="1" dirty="0" err="1">
                <a:latin typeface="+mn-lt"/>
              </a:rPr>
              <a:t>Persistence</a:t>
            </a:r>
            <a:endParaRPr lang="sv-SE" sz="4000" i="1" dirty="0">
              <a:latin typeface="+mn-lt"/>
            </a:endParaRPr>
          </a:p>
          <a:p>
            <a:pPr algn="l"/>
            <a:r>
              <a:rPr lang="sv-SE" sz="4000" i="1" dirty="0" err="1">
                <a:latin typeface="+mn-lt"/>
              </a:rPr>
              <a:t>Behaviors</a:t>
            </a:r>
            <a:endParaRPr lang="sv-SE" sz="4000" i="1" dirty="0">
              <a:latin typeface="+mn-lt"/>
            </a:endParaRPr>
          </a:p>
          <a:p>
            <a:pPr algn="l"/>
            <a:r>
              <a:rPr lang="sv-SE" sz="4000" i="1" dirty="0" err="1">
                <a:latin typeface="+mn-lt"/>
              </a:rPr>
              <a:t>Middleware</a:t>
            </a:r>
            <a:r>
              <a:rPr lang="sv-SE" sz="4000" i="1" dirty="0">
                <a:latin typeface="+mn-lt"/>
              </a:rPr>
              <a:t> </a:t>
            </a:r>
          </a:p>
          <a:p>
            <a:pPr algn="l"/>
            <a:endParaRPr lang="sv-SE" sz="40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853286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124497"/>
            <a:ext cx="12192000" cy="1421928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sv-SE" sz="9600" b="1" dirty="0">
                <a:ln w="25400" cap="rnd">
                  <a:noFill/>
                </a:ln>
                <a:latin typeface="Ravie" panose="04040805050809020602" pitchFamily="82" charset="0"/>
                <a:ea typeface="+mj-ea"/>
                <a:cs typeface="+mj-cs"/>
              </a:rPr>
              <a:t>The End</a:t>
            </a:r>
          </a:p>
        </p:txBody>
      </p:sp>
      <p:sp>
        <p:nvSpPr>
          <p:cNvPr id="5" name="Rectangle 4"/>
          <p:cNvSpPr/>
          <p:nvPr/>
        </p:nvSpPr>
        <p:spPr>
          <a:xfrm>
            <a:off x="-268357" y="2184099"/>
            <a:ext cx="4882131" cy="9067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endParaRPr kumimoji="0" lang="sv-SE" sz="3600" b="1" i="0" u="none" strike="noStrike" kern="1200" cap="none" spc="0" normalizeH="0" baseline="0" noProof="0" dirty="0">
              <a:ln w="12700"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82008" y="2637462"/>
            <a:ext cx="5227983" cy="3133505"/>
          </a:xfrm>
          <a:prstGeom prst="rect">
            <a:avLst/>
          </a:prstGeom>
          <a:noFill/>
          <a:ln w="25400">
            <a:noFill/>
            <a:prstDash val="sysDash"/>
          </a:ln>
        </p:spPr>
        <p:txBody>
          <a:bodyPr wrap="square" lIns="180000" tIns="180000" rIns="180000" bIns="180000" rtlCol="0">
            <a:spAutoFit/>
          </a:bodyPr>
          <a:lstStyle/>
          <a:p>
            <a:pPr>
              <a:defRPr/>
            </a:pPr>
            <a:r>
              <a:rPr lang="sv-SE" sz="3600" b="1" dirty="0">
                <a:ln w="12700">
                  <a:noFill/>
                </a:ln>
              </a:rPr>
              <a:t>Roger Johansson</a:t>
            </a:r>
            <a:endParaRPr kumimoji="0" lang="sv-SE" sz="3600" b="1" i="0" u="none" strike="noStrike" kern="1200" cap="none" spc="0" normalizeH="0" baseline="0" noProof="0" dirty="0">
              <a:ln w="12700">
                <a:noFill/>
              </a:ln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sv-SE" sz="2400" i="0" u="none" strike="noStrike" kern="1200" cap="none" spc="0" normalizeH="0" baseline="0" noProof="0" dirty="0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</a:br>
            <a:r>
              <a:rPr kumimoji="0" lang="sv-SE" sz="2400" i="0" u="none" strike="noStrike" kern="1200" cap="none" spc="0" normalizeH="0" baseline="0" noProof="0" dirty="0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Twitter: @rogeralsing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i="0" u="none" strike="noStrike" kern="1200" cap="none" spc="0" normalizeH="0" baseline="0" noProof="0" dirty="0" err="1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Github</a:t>
            </a:r>
            <a:r>
              <a:rPr kumimoji="0" lang="sv-SE" sz="2400" i="0" u="none" strike="noStrike" kern="1200" cap="none" spc="0" normalizeH="0" baseline="0" noProof="0" dirty="0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: </a:t>
            </a:r>
            <a:r>
              <a:rPr kumimoji="0" lang="sv-SE" sz="2400" i="0" u="none" strike="noStrike" kern="1200" cap="none" spc="0" normalizeH="0" baseline="0" noProof="0" dirty="0" err="1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rogeralsing</a:t>
            </a:r>
            <a:endParaRPr kumimoji="0" lang="sv-SE" sz="2400" i="0" u="none" strike="noStrike" kern="1200" cap="none" spc="0" normalizeH="0" baseline="0" noProof="0" dirty="0">
              <a:ln w="12700">
                <a:noFill/>
              </a:ln>
              <a:effectLst/>
              <a:uLnTx/>
              <a:uFillTx/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2400" i="0" u="none" strike="noStrike" kern="1200" cap="none" spc="0" normalizeH="0" baseline="0" noProof="0" dirty="0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Mail: </a:t>
            </a:r>
            <a:r>
              <a:rPr kumimoji="0" lang="sv-SE" sz="2400" i="0" u="none" strike="noStrike" kern="1200" cap="none" spc="0" normalizeH="0" baseline="0" noProof="0" dirty="0" err="1">
                <a:ln w="12700">
                  <a:noFill/>
                </a:ln>
                <a:effectLst/>
                <a:uLnTx/>
                <a:uFillTx/>
                <a:latin typeface="Calibri" panose="020F0502020204030204"/>
              </a:rPr>
              <a:t>roger@asynkron.se</a:t>
            </a:r>
            <a:endParaRPr kumimoji="0" lang="sv-SE" sz="2400" i="0" u="none" strike="noStrike" kern="1200" cap="none" spc="0" normalizeH="0" baseline="0" noProof="0" dirty="0">
              <a:ln w="12700">
                <a:noFill/>
              </a:ln>
              <a:effectLst/>
              <a:uLnTx/>
              <a:uFillTx/>
              <a:latin typeface="Calibri" panose="020F0502020204030204"/>
            </a:endParaRPr>
          </a:p>
          <a:p>
            <a:pPr>
              <a:defRPr/>
            </a:pPr>
            <a:endParaRPr lang="sv-SE" sz="2400" dirty="0">
              <a:ln w="12700">
                <a:noFill/>
              </a:ln>
            </a:endParaRPr>
          </a:p>
          <a:p>
            <a:pPr>
              <a:defRPr/>
            </a:pPr>
            <a:r>
              <a:rPr lang="sv-SE" sz="2400" dirty="0">
                <a:ln w="12700">
                  <a:noFill/>
                </a:ln>
              </a:rPr>
              <a:t>http://Proto.Actor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34980" y="5400339"/>
            <a:ext cx="5252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1" i="0" u="none" strike="noStrike" kern="1200" cap="none" spc="0" normalizeH="0" baseline="0" noProof="0" dirty="0">
              <a:ln w="12700"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307233" y="838882"/>
            <a:ext cx="3998037" cy="2394546"/>
            <a:chOff x="-148206" y="3324505"/>
            <a:chExt cx="3998037" cy="2394546"/>
          </a:xfrm>
        </p:grpSpPr>
        <p:sp>
          <p:nvSpPr>
            <p:cNvPr id="9" name="Oval 8"/>
            <p:cNvSpPr/>
            <p:nvPr/>
          </p:nvSpPr>
          <p:spPr>
            <a:xfrm>
              <a:off x="-148206" y="4486742"/>
              <a:ext cx="3998037" cy="1232309"/>
            </a:xfrm>
            <a:prstGeom prst="ellipse">
              <a:avLst/>
            </a:prstGeom>
            <a:gradFill flip="none" rotWithShape="1">
              <a:gsLst>
                <a:gs pos="69000">
                  <a:schemeClr val="bg1">
                    <a:alpha val="0"/>
                  </a:schemeClr>
                </a:gs>
                <a:gs pos="18000">
                  <a:schemeClr val="bg1">
                    <a:alpha val="23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sv-SE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063409" y="3324505"/>
              <a:ext cx="1410344" cy="1826152"/>
              <a:chOff x="5086213" y="3115017"/>
              <a:chExt cx="1410344" cy="1826152"/>
            </a:xfrm>
          </p:grpSpPr>
          <p:sp>
            <p:nvSpPr>
              <p:cNvPr id="11" name="Oval 191"/>
              <p:cNvSpPr/>
              <p:nvPr/>
            </p:nvSpPr>
            <p:spPr>
              <a:xfrm rot="19315235">
                <a:off x="6038419" y="3115017"/>
                <a:ext cx="306289" cy="250324"/>
              </a:xfrm>
              <a:custGeom>
                <a:avLst/>
                <a:gdLst>
                  <a:gd name="connsiteX0" fmla="*/ 0 w 325085"/>
                  <a:gd name="connsiteY0" fmla="*/ 125268 h 250535"/>
                  <a:gd name="connsiteX1" fmla="*/ 162543 w 325085"/>
                  <a:gd name="connsiteY1" fmla="*/ 0 h 250535"/>
                  <a:gd name="connsiteX2" fmla="*/ 325086 w 325085"/>
                  <a:gd name="connsiteY2" fmla="*/ 125268 h 250535"/>
                  <a:gd name="connsiteX3" fmla="*/ 162543 w 325085"/>
                  <a:gd name="connsiteY3" fmla="*/ 250536 h 250535"/>
                  <a:gd name="connsiteX4" fmla="*/ 0 w 325085"/>
                  <a:gd name="connsiteY4" fmla="*/ 125268 h 250535"/>
                  <a:gd name="connsiteX0" fmla="*/ 0 w 410597"/>
                  <a:gd name="connsiteY0" fmla="*/ 151279 h 251109"/>
                  <a:gd name="connsiteX1" fmla="*/ 248054 w 410597"/>
                  <a:gd name="connsiteY1" fmla="*/ 216 h 251109"/>
                  <a:gd name="connsiteX2" fmla="*/ 410597 w 410597"/>
                  <a:gd name="connsiteY2" fmla="*/ 125484 h 251109"/>
                  <a:gd name="connsiteX3" fmla="*/ 248054 w 410597"/>
                  <a:gd name="connsiteY3" fmla="*/ 250752 h 251109"/>
                  <a:gd name="connsiteX4" fmla="*/ 0 w 410597"/>
                  <a:gd name="connsiteY4" fmla="*/ 151279 h 251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0597" h="251109">
                    <a:moveTo>
                      <a:pt x="0" y="151279"/>
                    </a:moveTo>
                    <a:cubicBezTo>
                      <a:pt x="0" y="82095"/>
                      <a:pt x="179621" y="4515"/>
                      <a:pt x="248054" y="216"/>
                    </a:cubicBezTo>
                    <a:cubicBezTo>
                      <a:pt x="316487" y="-4083"/>
                      <a:pt x="410597" y="56300"/>
                      <a:pt x="410597" y="125484"/>
                    </a:cubicBezTo>
                    <a:cubicBezTo>
                      <a:pt x="410597" y="194668"/>
                      <a:pt x="316487" y="246453"/>
                      <a:pt x="248054" y="250752"/>
                    </a:cubicBezTo>
                    <a:cubicBezTo>
                      <a:pt x="179621" y="255051"/>
                      <a:pt x="0" y="220463"/>
                      <a:pt x="0" y="151279"/>
                    </a:cubicBezTo>
                    <a:close/>
                  </a:path>
                </a:pathLst>
              </a:custGeom>
              <a:solidFill>
                <a:srgbClr val="5B9BD5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Oval 11"/>
              <p:cNvSpPr/>
              <p:nvPr/>
            </p:nvSpPr>
            <p:spPr>
              <a:xfrm rot="1744470">
                <a:off x="5989542" y="3272619"/>
                <a:ext cx="291139" cy="146719"/>
              </a:xfrm>
              <a:prstGeom prst="ellipse">
                <a:avLst/>
              </a:prstGeom>
              <a:solidFill>
                <a:srgbClr val="5B9BD5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Freeform 12"/>
              <p:cNvSpPr/>
              <p:nvPr/>
            </p:nvSpPr>
            <p:spPr>
              <a:xfrm rot="3225449">
                <a:off x="6215163" y="4047701"/>
                <a:ext cx="356550" cy="206238"/>
              </a:xfrm>
              <a:custGeom>
                <a:avLst/>
                <a:gdLst>
                  <a:gd name="connsiteX0" fmla="*/ 279941 w 578895"/>
                  <a:gd name="connsiteY0" fmla="*/ 5179 h 369751"/>
                  <a:gd name="connsiteX1" fmla="*/ 578752 w 578895"/>
                  <a:gd name="connsiteY1" fmla="*/ 155061 h 369751"/>
                  <a:gd name="connsiteX2" fmla="*/ 118421 w 578895"/>
                  <a:gd name="connsiteY2" fmla="*/ 367303 h 369751"/>
                  <a:gd name="connsiteX3" fmla="*/ 23092 w 578895"/>
                  <a:gd name="connsiteY3" fmla="*/ 369606 h 369751"/>
                  <a:gd name="connsiteX4" fmla="*/ 0 w 578895"/>
                  <a:gd name="connsiteY4" fmla="*/ 368304 h 369751"/>
                  <a:gd name="connsiteX5" fmla="*/ 0 w 578895"/>
                  <a:gd name="connsiteY5" fmla="*/ 12258 h 369751"/>
                  <a:gd name="connsiteX6" fmla="*/ 505 w 578895"/>
                  <a:gd name="connsiteY6" fmla="*/ 12164 h 369751"/>
                  <a:gd name="connsiteX7" fmla="*/ 95367 w 578895"/>
                  <a:gd name="connsiteY7" fmla="*/ 2449 h 369751"/>
                  <a:gd name="connsiteX8" fmla="*/ 279941 w 578895"/>
                  <a:gd name="connsiteY8" fmla="*/ 5179 h 369751"/>
                  <a:gd name="connsiteX0" fmla="*/ 279941 w 578895"/>
                  <a:gd name="connsiteY0" fmla="*/ 5179 h 369751"/>
                  <a:gd name="connsiteX1" fmla="*/ 578752 w 578895"/>
                  <a:gd name="connsiteY1" fmla="*/ 155061 h 369751"/>
                  <a:gd name="connsiteX2" fmla="*/ 118421 w 578895"/>
                  <a:gd name="connsiteY2" fmla="*/ 367303 h 369751"/>
                  <a:gd name="connsiteX3" fmla="*/ 23092 w 578895"/>
                  <a:gd name="connsiteY3" fmla="*/ 369606 h 369751"/>
                  <a:gd name="connsiteX4" fmla="*/ 0 w 578895"/>
                  <a:gd name="connsiteY4" fmla="*/ 368304 h 369751"/>
                  <a:gd name="connsiteX5" fmla="*/ 1303 w 578895"/>
                  <a:gd name="connsiteY5" fmla="*/ 209922 h 369751"/>
                  <a:gd name="connsiteX6" fmla="*/ 0 w 578895"/>
                  <a:gd name="connsiteY6" fmla="*/ 12258 h 369751"/>
                  <a:gd name="connsiteX7" fmla="*/ 505 w 578895"/>
                  <a:gd name="connsiteY7" fmla="*/ 12164 h 369751"/>
                  <a:gd name="connsiteX8" fmla="*/ 95367 w 578895"/>
                  <a:gd name="connsiteY8" fmla="*/ 2449 h 369751"/>
                  <a:gd name="connsiteX9" fmla="*/ 279941 w 578895"/>
                  <a:gd name="connsiteY9" fmla="*/ 5179 h 369751"/>
                  <a:gd name="connsiteX0" fmla="*/ 340282 w 639236"/>
                  <a:gd name="connsiteY0" fmla="*/ 5179 h 369751"/>
                  <a:gd name="connsiteX1" fmla="*/ 639093 w 639236"/>
                  <a:gd name="connsiteY1" fmla="*/ 155061 h 369751"/>
                  <a:gd name="connsiteX2" fmla="*/ 178762 w 639236"/>
                  <a:gd name="connsiteY2" fmla="*/ 367303 h 369751"/>
                  <a:gd name="connsiteX3" fmla="*/ 83433 w 639236"/>
                  <a:gd name="connsiteY3" fmla="*/ 369606 h 369751"/>
                  <a:gd name="connsiteX4" fmla="*/ 60341 w 639236"/>
                  <a:gd name="connsiteY4" fmla="*/ 368304 h 369751"/>
                  <a:gd name="connsiteX5" fmla="*/ 2 w 639236"/>
                  <a:gd name="connsiteY5" fmla="*/ 181615 h 369751"/>
                  <a:gd name="connsiteX6" fmla="*/ 60341 w 639236"/>
                  <a:gd name="connsiteY6" fmla="*/ 12258 h 369751"/>
                  <a:gd name="connsiteX7" fmla="*/ 60846 w 639236"/>
                  <a:gd name="connsiteY7" fmla="*/ 12164 h 369751"/>
                  <a:gd name="connsiteX8" fmla="*/ 155708 w 639236"/>
                  <a:gd name="connsiteY8" fmla="*/ 2449 h 369751"/>
                  <a:gd name="connsiteX9" fmla="*/ 340282 w 639236"/>
                  <a:gd name="connsiteY9" fmla="*/ 5179 h 369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39236" h="369751">
                    <a:moveTo>
                      <a:pt x="340282" y="5179"/>
                    </a:moveTo>
                    <a:cubicBezTo>
                      <a:pt x="511389" y="22172"/>
                      <a:pt x="634318" y="79497"/>
                      <a:pt x="639093" y="155061"/>
                    </a:cubicBezTo>
                    <a:cubicBezTo>
                      <a:pt x="645459" y="255813"/>
                      <a:pt x="439362" y="350837"/>
                      <a:pt x="178762" y="367303"/>
                    </a:cubicBezTo>
                    <a:cubicBezTo>
                      <a:pt x="146187" y="369362"/>
                      <a:pt x="114302" y="370095"/>
                      <a:pt x="83433" y="369606"/>
                    </a:cubicBezTo>
                    <a:lnTo>
                      <a:pt x="60341" y="368304"/>
                    </a:lnTo>
                    <a:cubicBezTo>
                      <a:pt x="60775" y="315510"/>
                      <a:pt x="-432" y="234409"/>
                      <a:pt x="2" y="181615"/>
                    </a:cubicBezTo>
                    <a:cubicBezTo>
                      <a:pt x="-432" y="115727"/>
                      <a:pt x="60775" y="78146"/>
                      <a:pt x="60341" y="12258"/>
                    </a:cubicBezTo>
                    <a:lnTo>
                      <a:pt x="60846" y="12164"/>
                    </a:lnTo>
                    <a:cubicBezTo>
                      <a:pt x="91410" y="7793"/>
                      <a:pt x="123133" y="4507"/>
                      <a:pt x="155708" y="2449"/>
                    </a:cubicBezTo>
                    <a:cubicBezTo>
                      <a:pt x="220858" y="-1668"/>
                      <a:pt x="283247" y="-485"/>
                      <a:pt x="340282" y="5179"/>
                    </a:cubicBezTo>
                    <a:close/>
                  </a:path>
                </a:pathLst>
              </a:custGeom>
              <a:solidFill>
                <a:srgbClr val="CC9F6E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4" name="Freeform 13"/>
              <p:cNvSpPr/>
              <p:nvPr/>
            </p:nvSpPr>
            <p:spPr>
              <a:xfrm rot="8743542">
                <a:off x="5086213" y="4057369"/>
                <a:ext cx="356550" cy="206238"/>
              </a:xfrm>
              <a:custGeom>
                <a:avLst/>
                <a:gdLst>
                  <a:gd name="connsiteX0" fmla="*/ 279941 w 578895"/>
                  <a:gd name="connsiteY0" fmla="*/ 5179 h 369751"/>
                  <a:gd name="connsiteX1" fmla="*/ 578752 w 578895"/>
                  <a:gd name="connsiteY1" fmla="*/ 155061 h 369751"/>
                  <a:gd name="connsiteX2" fmla="*/ 118421 w 578895"/>
                  <a:gd name="connsiteY2" fmla="*/ 367303 h 369751"/>
                  <a:gd name="connsiteX3" fmla="*/ 23092 w 578895"/>
                  <a:gd name="connsiteY3" fmla="*/ 369606 h 369751"/>
                  <a:gd name="connsiteX4" fmla="*/ 0 w 578895"/>
                  <a:gd name="connsiteY4" fmla="*/ 368304 h 369751"/>
                  <a:gd name="connsiteX5" fmla="*/ 0 w 578895"/>
                  <a:gd name="connsiteY5" fmla="*/ 12258 h 369751"/>
                  <a:gd name="connsiteX6" fmla="*/ 505 w 578895"/>
                  <a:gd name="connsiteY6" fmla="*/ 12164 h 369751"/>
                  <a:gd name="connsiteX7" fmla="*/ 95367 w 578895"/>
                  <a:gd name="connsiteY7" fmla="*/ 2449 h 369751"/>
                  <a:gd name="connsiteX8" fmla="*/ 279941 w 578895"/>
                  <a:gd name="connsiteY8" fmla="*/ 5179 h 369751"/>
                  <a:gd name="connsiteX0" fmla="*/ 279941 w 578895"/>
                  <a:gd name="connsiteY0" fmla="*/ 5179 h 369751"/>
                  <a:gd name="connsiteX1" fmla="*/ 578752 w 578895"/>
                  <a:gd name="connsiteY1" fmla="*/ 155061 h 369751"/>
                  <a:gd name="connsiteX2" fmla="*/ 118421 w 578895"/>
                  <a:gd name="connsiteY2" fmla="*/ 367303 h 369751"/>
                  <a:gd name="connsiteX3" fmla="*/ 23092 w 578895"/>
                  <a:gd name="connsiteY3" fmla="*/ 369606 h 369751"/>
                  <a:gd name="connsiteX4" fmla="*/ 0 w 578895"/>
                  <a:gd name="connsiteY4" fmla="*/ 368304 h 369751"/>
                  <a:gd name="connsiteX5" fmla="*/ 1303 w 578895"/>
                  <a:gd name="connsiteY5" fmla="*/ 209922 h 369751"/>
                  <a:gd name="connsiteX6" fmla="*/ 0 w 578895"/>
                  <a:gd name="connsiteY6" fmla="*/ 12258 h 369751"/>
                  <a:gd name="connsiteX7" fmla="*/ 505 w 578895"/>
                  <a:gd name="connsiteY7" fmla="*/ 12164 h 369751"/>
                  <a:gd name="connsiteX8" fmla="*/ 95367 w 578895"/>
                  <a:gd name="connsiteY8" fmla="*/ 2449 h 369751"/>
                  <a:gd name="connsiteX9" fmla="*/ 279941 w 578895"/>
                  <a:gd name="connsiteY9" fmla="*/ 5179 h 369751"/>
                  <a:gd name="connsiteX0" fmla="*/ 340282 w 639236"/>
                  <a:gd name="connsiteY0" fmla="*/ 5179 h 369751"/>
                  <a:gd name="connsiteX1" fmla="*/ 639093 w 639236"/>
                  <a:gd name="connsiteY1" fmla="*/ 155061 h 369751"/>
                  <a:gd name="connsiteX2" fmla="*/ 178762 w 639236"/>
                  <a:gd name="connsiteY2" fmla="*/ 367303 h 369751"/>
                  <a:gd name="connsiteX3" fmla="*/ 83433 w 639236"/>
                  <a:gd name="connsiteY3" fmla="*/ 369606 h 369751"/>
                  <a:gd name="connsiteX4" fmla="*/ 60341 w 639236"/>
                  <a:gd name="connsiteY4" fmla="*/ 368304 h 369751"/>
                  <a:gd name="connsiteX5" fmla="*/ 2 w 639236"/>
                  <a:gd name="connsiteY5" fmla="*/ 181615 h 369751"/>
                  <a:gd name="connsiteX6" fmla="*/ 60341 w 639236"/>
                  <a:gd name="connsiteY6" fmla="*/ 12258 h 369751"/>
                  <a:gd name="connsiteX7" fmla="*/ 60846 w 639236"/>
                  <a:gd name="connsiteY7" fmla="*/ 12164 h 369751"/>
                  <a:gd name="connsiteX8" fmla="*/ 155708 w 639236"/>
                  <a:gd name="connsiteY8" fmla="*/ 2449 h 369751"/>
                  <a:gd name="connsiteX9" fmla="*/ 340282 w 639236"/>
                  <a:gd name="connsiteY9" fmla="*/ 5179 h 369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39236" h="369751">
                    <a:moveTo>
                      <a:pt x="340282" y="5179"/>
                    </a:moveTo>
                    <a:cubicBezTo>
                      <a:pt x="511389" y="22172"/>
                      <a:pt x="634318" y="79497"/>
                      <a:pt x="639093" y="155061"/>
                    </a:cubicBezTo>
                    <a:cubicBezTo>
                      <a:pt x="645459" y="255813"/>
                      <a:pt x="439362" y="350837"/>
                      <a:pt x="178762" y="367303"/>
                    </a:cubicBezTo>
                    <a:cubicBezTo>
                      <a:pt x="146187" y="369362"/>
                      <a:pt x="114302" y="370095"/>
                      <a:pt x="83433" y="369606"/>
                    </a:cubicBezTo>
                    <a:lnTo>
                      <a:pt x="60341" y="368304"/>
                    </a:lnTo>
                    <a:cubicBezTo>
                      <a:pt x="60775" y="315510"/>
                      <a:pt x="-432" y="234409"/>
                      <a:pt x="2" y="181615"/>
                    </a:cubicBezTo>
                    <a:cubicBezTo>
                      <a:pt x="-432" y="115727"/>
                      <a:pt x="60775" y="78146"/>
                      <a:pt x="60341" y="12258"/>
                    </a:cubicBezTo>
                    <a:lnTo>
                      <a:pt x="60846" y="12164"/>
                    </a:lnTo>
                    <a:cubicBezTo>
                      <a:pt x="91410" y="7793"/>
                      <a:pt x="123133" y="4507"/>
                      <a:pt x="155708" y="2449"/>
                    </a:cubicBezTo>
                    <a:cubicBezTo>
                      <a:pt x="220858" y="-1668"/>
                      <a:pt x="283247" y="-485"/>
                      <a:pt x="340282" y="5179"/>
                    </a:cubicBezTo>
                    <a:close/>
                  </a:path>
                </a:pathLst>
              </a:custGeom>
              <a:solidFill>
                <a:srgbClr val="CC9F6E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Oval 14"/>
              <p:cNvSpPr/>
              <p:nvPr/>
            </p:nvSpPr>
            <p:spPr>
              <a:xfrm rot="1933843">
                <a:off x="5226653" y="3191708"/>
                <a:ext cx="293137" cy="207673"/>
              </a:xfrm>
              <a:prstGeom prst="ellipse">
                <a:avLst/>
              </a:prstGeom>
              <a:solidFill>
                <a:srgbClr val="5B9BD5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Oval 23"/>
              <p:cNvSpPr/>
              <p:nvPr/>
            </p:nvSpPr>
            <p:spPr>
              <a:xfrm rot="21147307">
                <a:off x="6044918" y="4353177"/>
                <a:ext cx="264128" cy="587992"/>
              </a:xfrm>
              <a:custGeom>
                <a:avLst/>
                <a:gdLst>
                  <a:gd name="connsiteX0" fmla="*/ 0 w 366933"/>
                  <a:gd name="connsiteY0" fmla="*/ 472799 h 945597"/>
                  <a:gd name="connsiteX1" fmla="*/ 183467 w 366933"/>
                  <a:gd name="connsiteY1" fmla="*/ 0 h 945597"/>
                  <a:gd name="connsiteX2" fmla="*/ 366934 w 366933"/>
                  <a:gd name="connsiteY2" fmla="*/ 472799 h 945597"/>
                  <a:gd name="connsiteX3" fmla="*/ 183467 w 366933"/>
                  <a:gd name="connsiteY3" fmla="*/ 945598 h 945597"/>
                  <a:gd name="connsiteX4" fmla="*/ 0 w 366933"/>
                  <a:gd name="connsiteY4" fmla="*/ 472799 h 945597"/>
                  <a:gd name="connsiteX0" fmla="*/ 3837 w 370771"/>
                  <a:gd name="connsiteY0" fmla="*/ 472799 h 971512"/>
                  <a:gd name="connsiteX1" fmla="*/ 187304 w 370771"/>
                  <a:gd name="connsiteY1" fmla="*/ 0 h 971512"/>
                  <a:gd name="connsiteX2" fmla="*/ 370771 w 370771"/>
                  <a:gd name="connsiteY2" fmla="*/ 472799 h 971512"/>
                  <a:gd name="connsiteX3" fmla="*/ 187304 w 370771"/>
                  <a:gd name="connsiteY3" fmla="*/ 945598 h 971512"/>
                  <a:gd name="connsiteX4" fmla="*/ 72423 w 370771"/>
                  <a:gd name="connsiteY4" fmla="*/ 863194 h 971512"/>
                  <a:gd name="connsiteX5" fmla="*/ 3837 w 370771"/>
                  <a:gd name="connsiteY5" fmla="*/ 472799 h 971512"/>
                  <a:gd name="connsiteX0" fmla="*/ 3837 w 370771"/>
                  <a:gd name="connsiteY0" fmla="*/ 472799 h 903251"/>
                  <a:gd name="connsiteX1" fmla="*/ 187304 w 370771"/>
                  <a:gd name="connsiteY1" fmla="*/ 0 h 903251"/>
                  <a:gd name="connsiteX2" fmla="*/ 370771 w 370771"/>
                  <a:gd name="connsiteY2" fmla="*/ 472799 h 903251"/>
                  <a:gd name="connsiteX3" fmla="*/ 314825 w 370771"/>
                  <a:gd name="connsiteY3" fmla="*/ 825991 h 903251"/>
                  <a:gd name="connsiteX4" fmla="*/ 72423 w 370771"/>
                  <a:gd name="connsiteY4" fmla="*/ 863194 h 903251"/>
                  <a:gd name="connsiteX5" fmla="*/ 3837 w 370771"/>
                  <a:gd name="connsiteY5" fmla="*/ 472799 h 903251"/>
                  <a:gd name="connsiteX0" fmla="*/ 19627 w 386622"/>
                  <a:gd name="connsiteY0" fmla="*/ 472799 h 883076"/>
                  <a:gd name="connsiteX1" fmla="*/ 203094 w 386622"/>
                  <a:gd name="connsiteY1" fmla="*/ 0 h 883076"/>
                  <a:gd name="connsiteX2" fmla="*/ 386561 w 386622"/>
                  <a:gd name="connsiteY2" fmla="*/ 472799 h 883076"/>
                  <a:gd name="connsiteX3" fmla="*/ 330615 w 386622"/>
                  <a:gd name="connsiteY3" fmla="*/ 825991 h 883076"/>
                  <a:gd name="connsiteX4" fmla="*/ 25865 w 386622"/>
                  <a:gd name="connsiteY4" fmla="*/ 834255 h 883076"/>
                  <a:gd name="connsiteX5" fmla="*/ 19627 w 386622"/>
                  <a:gd name="connsiteY5" fmla="*/ 472799 h 883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6622" h="883076">
                    <a:moveTo>
                      <a:pt x="19627" y="472799"/>
                    </a:moveTo>
                    <a:cubicBezTo>
                      <a:pt x="49165" y="333757"/>
                      <a:pt x="101768" y="0"/>
                      <a:pt x="203094" y="0"/>
                    </a:cubicBezTo>
                    <a:cubicBezTo>
                      <a:pt x="304420" y="0"/>
                      <a:pt x="386561" y="211679"/>
                      <a:pt x="386561" y="472799"/>
                    </a:cubicBezTo>
                    <a:cubicBezTo>
                      <a:pt x="386561" y="733919"/>
                      <a:pt x="390731" y="765748"/>
                      <a:pt x="330615" y="825991"/>
                    </a:cubicBezTo>
                    <a:cubicBezTo>
                      <a:pt x="270499" y="886234"/>
                      <a:pt x="56443" y="913055"/>
                      <a:pt x="25865" y="834255"/>
                    </a:cubicBezTo>
                    <a:cubicBezTo>
                      <a:pt x="-4713" y="755455"/>
                      <a:pt x="-9911" y="611842"/>
                      <a:pt x="19627" y="472799"/>
                    </a:cubicBezTo>
                    <a:close/>
                  </a:path>
                </a:pathLst>
              </a:custGeom>
              <a:solidFill>
                <a:srgbClr val="CC9F6E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" name="Oval 22"/>
              <p:cNvSpPr/>
              <p:nvPr/>
            </p:nvSpPr>
            <p:spPr>
              <a:xfrm rot="772141">
                <a:off x="5332324" y="4327037"/>
                <a:ext cx="242721" cy="581117"/>
              </a:xfrm>
              <a:custGeom>
                <a:avLst/>
                <a:gdLst>
                  <a:gd name="connsiteX0" fmla="*/ 0 w 365582"/>
                  <a:gd name="connsiteY0" fmla="*/ 472799 h 945597"/>
                  <a:gd name="connsiteX1" fmla="*/ 182791 w 365582"/>
                  <a:gd name="connsiteY1" fmla="*/ 0 h 945597"/>
                  <a:gd name="connsiteX2" fmla="*/ 365582 w 365582"/>
                  <a:gd name="connsiteY2" fmla="*/ 472799 h 945597"/>
                  <a:gd name="connsiteX3" fmla="*/ 182791 w 365582"/>
                  <a:gd name="connsiteY3" fmla="*/ 945598 h 945597"/>
                  <a:gd name="connsiteX4" fmla="*/ 0 w 365582"/>
                  <a:gd name="connsiteY4" fmla="*/ 472799 h 945597"/>
                  <a:gd name="connsiteX0" fmla="*/ 2116 w 367698"/>
                  <a:gd name="connsiteY0" fmla="*/ 472799 h 976739"/>
                  <a:gd name="connsiteX1" fmla="*/ 184907 w 367698"/>
                  <a:gd name="connsiteY1" fmla="*/ 0 h 976739"/>
                  <a:gd name="connsiteX2" fmla="*/ 367698 w 367698"/>
                  <a:gd name="connsiteY2" fmla="*/ 472799 h 976739"/>
                  <a:gd name="connsiteX3" fmla="*/ 184907 w 367698"/>
                  <a:gd name="connsiteY3" fmla="*/ 945598 h 976739"/>
                  <a:gd name="connsiteX4" fmla="*/ 91471 w 367698"/>
                  <a:gd name="connsiteY4" fmla="*/ 881288 h 976739"/>
                  <a:gd name="connsiteX5" fmla="*/ 2116 w 367698"/>
                  <a:gd name="connsiteY5" fmla="*/ 472799 h 976739"/>
                  <a:gd name="connsiteX0" fmla="*/ 2116 w 370584"/>
                  <a:gd name="connsiteY0" fmla="*/ 472799 h 921865"/>
                  <a:gd name="connsiteX1" fmla="*/ 184907 w 370584"/>
                  <a:gd name="connsiteY1" fmla="*/ 0 h 921865"/>
                  <a:gd name="connsiteX2" fmla="*/ 367698 w 370584"/>
                  <a:gd name="connsiteY2" fmla="*/ 472799 h 921865"/>
                  <a:gd name="connsiteX3" fmla="*/ 338188 w 370584"/>
                  <a:gd name="connsiteY3" fmla="*/ 843282 h 921865"/>
                  <a:gd name="connsiteX4" fmla="*/ 91471 w 370584"/>
                  <a:gd name="connsiteY4" fmla="*/ 881288 h 921865"/>
                  <a:gd name="connsiteX5" fmla="*/ 2116 w 370584"/>
                  <a:gd name="connsiteY5" fmla="*/ 472799 h 921865"/>
                  <a:gd name="connsiteX0" fmla="*/ 7896 w 379056"/>
                  <a:gd name="connsiteY0" fmla="*/ 472799 h 881699"/>
                  <a:gd name="connsiteX1" fmla="*/ 190687 w 379056"/>
                  <a:gd name="connsiteY1" fmla="*/ 0 h 881699"/>
                  <a:gd name="connsiteX2" fmla="*/ 373478 w 379056"/>
                  <a:gd name="connsiteY2" fmla="*/ 472799 h 881699"/>
                  <a:gd name="connsiteX3" fmla="*/ 343968 w 379056"/>
                  <a:gd name="connsiteY3" fmla="*/ 843282 h 881699"/>
                  <a:gd name="connsiteX4" fmla="*/ 48833 w 379056"/>
                  <a:gd name="connsiteY4" fmla="*/ 816640 h 881699"/>
                  <a:gd name="connsiteX5" fmla="*/ 7896 w 379056"/>
                  <a:gd name="connsiteY5" fmla="*/ 472799 h 881699"/>
                  <a:gd name="connsiteX0" fmla="*/ 11284 w 364627"/>
                  <a:gd name="connsiteY0" fmla="*/ 477141 h 881700"/>
                  <a:gd name="connsiteX1" fmla="*/ 176258 w 364627"/>
                  <a:gd name="connsiteY1" fmla="*/ 1 h 881700"/>
                  <a:gd name="connsiteX2" fmla="*/ 359049 w 364627"/>
                  <a:gd name="connsiteY2" fmla="*/ 472800 h 881700"/>
                  <a:gd name="connsiteX3" fmla="*/ 329539 w 364627"/>
                  <a:gd name="connsiteY3" fmla="*/ 843283 h 881700"/>
                  <a:gd name="connsiteX4" fmla="*/ 34404 w 364627"/>
                  <a:gd name="connsiteY4" fmla="*/ 816641 h 881700"/>
                  <a:gd name="connsiteX5" fmla="*/ 11284 w 364627"/>
                  <a:gd name="connsiteY5" fmla="*/ 477141 h 881700"/>
                  <a:gd name="connsiteX0" fmla="*/ 3054 w 353934"/>
                  <a:gd name="connsiteY0" fmla="*/ 477141 h 877106"/>
                  <a:gd name="connsiteX1" fmla="*/ 168028 w 353934"/>
                  <a:gd name="connsiteY1" fmla="*/ 1 h 877106"/>
                  <a:gd name="connsiteX2" fmla="*/ 350819 w 353934"/>
                  <a:gd name="connsiteY2" fmla="*/ 472800 h 877106"/>
                  <a:gd name="connsiteX3" fmla="*/ 321309 w 353934"/>
                  <a:gd name="connsiteY3" fmla="*/ 843283 h 877106"/>
                  <a:gd name="connsiteX4" fmla="*/ 70146 w 353934"/>
                  <a:gd name="connsiteY4" fmla="*/ 806595 h 877106"/>
                  <a:gd name="connsiteX5" fmla="*/ 3054 w 353934"/>
                  <a:gd name="connsiteY5" fmla="*/ 477141 h 877106"/>
                  <a:gd name="connsiteX0" fmla="*/ 11203 w 364531"/>
                  <a:gd name="connsiteY0" fmla="*/ 477141 h 872751"/>
                  <a:gd name="connsiteX1" fmla="*/ 176177 w 364531"/>
                  <a:gd name="connsiteY1" fmla="*/ 1 h 872751"/>
                  <a:gd name="connsiteX2" fmla="*/ 358968 w 364531"/>
                  <a:gd name="connsiteY2" fmla="*/ 472800 h 872751"/>
                  <a:gd name="connsiteX3" fmla="*/ 329458 w 364531"/>
                  <a:gd name="connsiteY3" fmla="*/ 843283 h 872751"/>
                  <a:gd name="connsiteX4" fmla="*/ 34566 w 364531"/>
                  <a:gd name="connsiteY4" fmla="*/ 795939 h 872751"/>
                  <a:gd name="connsiteX5" fmla="*/ 11203 w 364531"/>
                  <a:gd name="connsiteY5" fmla="*/ 477141 h 872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4531" h="872751">
                    <a:moveTo>
                      <a:pt x="11203" y="477141"/>
                    </a:moveTo>
                    <a:cubicBezTo>
                      <a:pt x="34805" y="344485"/>
                      <a:pt x="118216" y="724"/>
                      <a:pt x="176177" y="1"/>
                    </a:cubicBezTo>
                    <a:cubicBezTo>
                      <a:pt x="234138" y="-722"/>
                      <a:pt x="358968" y="211680"/>
                      <a:pt x="358968" y="472800"/>
                    </a:cubicBezTo>
                    <a:cubicBezTo>
                      <a:pt x="358968" y="733920"/>
                      <a:pt x="383525" y="789426"/>
                      <a:pt x="329458" y="843283"/>
                    </a:cubicBezTo>
                    <a:cubicBezTo>
                      <a:pt x="275391" y="897140"/>
                      <a:pt x="65031" y="874739"/>
                      <a:pt x="34566" y="795939"/>
                    </a:cubicBezTo>
                    <a:cubicBezTo>
                      <a:pt x="4101" y="717139"/>
                      <a:pt x="-12399" y="609797"/>
                      <a:pt x="11203" y="477141"/>
                    </a:cubicBezTo>
                    <a:close/>
                  </a:path>
                </a:pathLst>
              </a:custGeom>
              <a:solidFill>
                <a:srgbClr val="CC9F6E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" name="Rounded Rectangle 8"/>
              <p:cNvSpPr/>
              <p:nvPr/>
            </p:nvSpPr>
            <p:spPr>
              <a:xfrm rot="72546">
                <a:off x="5240059" y="3159728"/>
                <a:ext cx="1244569" cy="1722166"/>
              </a:xfrm>
              <a:custGeom>
                <a:avLst/>
                <a:gdLst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175752 w 3929975"/>
                  <a:gd name="connsiteY2" fmla="*/ 0 h 6079787"/>
                  <a:gd name="connsiteX3" fmla="*/ 3929975 w 3929975"/>
                  <a:gd name="connsiteY3" fmla="*/ 1754223 h 6079787"/>
                  <a:gd name="connsiteX4" fmla="*/ 3929975 w 3929975"/>
                  <a:gd name="connsiteY4" fmla="*/ 4325564 h 6079787"/>
                  <a:gd name="connsiteX5" fmla="*/ 2175752 w 3929975"/>
                  <a:gd name="connsiteY5" fmla="*/ 6079787 h 6079787"/>
                  <a:gd name="connsiteX6" fmla="*/ 1754223 w 3929975"/>
                  <a:gd name="connsiteY6" fmla="*/ 6079787 h 6079787"/>
                  <a:gd name="connsiteX7" fmla="*/ 0 w 3929975"/>
                  <a:gd name="connsiteY7" fmla="*/ 4325564 h 6079787"/>
                  <a:gd name="connsiteX8" fmla="*/ 0 w 3929975"/>
                  <a:gd name="connsiteY8" fmla="*/ 1754223 h 6079787"/>
                  <a:gd name="connsiteX0" fmla="*/ 0 w 3940058"/>
                  <a:gd name="connsiteY0" fmla="*/ 1754223 h 6079787"/>
                  <a:gd name="connsiteX1" fmla="*/ 1754223 w 3940058"/>
                  <a:gd name="connsiteY1" fmla="*/ 0 h 6079787"/>
                  <a:gd name="connsiteX2" fmla="*/ 2175752 w 3940058"/>
                  <a:gd name="connsiteY2" fmla="*/ 0 h 6079787"/>
                  <a:gd name="connsiteX3" fmla="*/ 3929975 w 3940058"/>
                  <a:gd name="connsiteY3" fmla="*/ 1754223 h 6079787"/>
                  <a:gd name="connsiteX4" fmla="*/ 3940058 w 3940058"/>
                  <a:gd name="connsiteY4" fmla="*/ 2918059 h 6079787"/>
                  <a:gd name="connsiteX5" fmla="*/ 3929975 w 3940058"/>
                  <a:gd name="connsiteY5" fmla="*/ 4325564 h 6079787"/>
                  <a:gd name="connsiteX6" fmla="*/ 2175752 w 3940058"/>
                  <a:gd name="connsiteY6" fmla="*/ 6079787 h 6079787"/>
                  <a:gd name="connsiteX7" fmla="*/ 1754223 w 3940058"/>
                  <a:gd name="connsiteY7" fmla="*/ 6079787 h 6079787"/>
                  <a:gd name="connsiteX8" fmla="*/ 0 w 3940058"/>
                  <a:gd name="connsiteY8" fmla="*/ 4325564 h 6079787"/>
                  <a:gd name="connsiteX9" fmla="*/ 0 w 3940058"/>
                  <a:gd name="connsiteY9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175752 w 3929975"/>
                  <a:gd name="connsiteY2" fmla="*/ 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0 w 3929975"/>
                  <a:gd name="connsiteY9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0 w 3929975"/>
                  <a:gd name="connsiteY9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0 w 3929975"/>
                  <a:gd name="connsiteY9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0 w 3929975"/>
                  <a:gd name="connsiteY9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0 w 3929975"/>
                  <a:gd name="connsiteY9" fmla="*/ 1754223 h 6079787"/>
                  <a:gd name="connsiteX0" fmla="*/ 15511 w 3945486"/>
                  <a:gd name="connsiteY0" fmla="*/ 1754223 h 6079787"/>
                  <a:gd name="connsiteX1" fmla="*/ 1769734 w 3945486"/>
                  <a:gd name="connsiteY1" fmla="*/ 0 h 6079787"/>
                  <a:gd name="connsiteX2" fmla="*/ 2239249 w 3945486"/>
                  <a:gd name="connsiteY2" fmla="*/ 7940 h 6079787"/>
                  <a:gd name="connsiteX3" fmla="*/ 3945486 w 3945486"/>
                  <a:gd name="connsiteY3" fmla="*/ 1754223 h 6079787"/>
                  <a:gd name="connsiteX4" fmla="*/ 3891634 w 3945486"/>
                  <a:gd name="connsiteY4" fmla="*/ 2946921 h 6079787"/>
                  <a:gd name="connsiteX5" fmla="*/ 3945486 w 3945486"/>
                  <a:gd name="connsiteY5" fmla="*/ 4325564 h 6079787"/>
                  <a:gd name="connsiteX6" fmla="*/ 2191263 w 3945486"/>
                  <a:gd name="connsiteY6" fmla="*/ 6079787 h 6079787"/>
                  <a:gd name="connsiteX7" fmla="*/ 1769734 w 3945486"/>
                  <a:gd name="connsiteY7" fmla="*/ 6079787 h 6079787"/>
                  <a:gd name="connsiteX8" fmla="*/ 15511 w 3945486"/>
                  <a:gd name="connsiteY8" fmla="*/ 4325564 h 6079787"/>
                  <a:gd name="connsiteX9" fmla="*/ 0 w 3945486"/>
                  <a:gd name="connsiteY9" fmla="*/ 3003076 h 6079787"/>
                  <a:gd name="connsiteX10" fmla="*/ 15511 w 3945486"/>
                  <a:gd name="connsiteY10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42072 w 3929975"/>
                  <a:gd name="connsiteY9" fmla="*/ 3012604 h 6079787"/>
                  <a:gd name="connsiteX10" fmla="*/ 0 w 3929975"/>
                  <a:gd name="connsiteY10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42072 w 3929975"/>
                  <a:gd name="connsiteY9" fmla="*/ 3012604 h 6079787"/>
                  <a:gd name="connsiteX10" fmla="*/ 0 w 3929975"/>
                  <a:gd name="connsiteY10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42072 w 3929975"/>
                  <a:gd name="connsiteY9" fmla="*/ 3012604 h 6079787"/>
                  <a:gd name="connsiteX10" fmla="*/ 0 w 3929975"/>
                  <a:gd name="connsiteY10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876123 w 3929975"/>
                  <a:gd name="connsiteY4" fmla="*/ 2946921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42072 w 3929975"/>
                  <a:gd name="connsiteY9" fmla="*/ 3012604 h 6079787"/>
                  <a:gd name="connsiteX10" fmla="*/ 0 w 3929975"/>
                  <a:gd name="connsiteY10" fmla="*/ 1754223 h 6079787"/>
                  <a:gd name="connsiteX0" fmla="*/ 0 w 3929975"/>
                  <a:gd name="connsiteY0" fmla="*/ 1754223 h 6079787"/>
                  <a:gd name="connsiteX1" fmla="*/ 1754223 w 3929975"/>
                  <a:gd name="connsiteY1" fmla="*/ 0 h 6079787"/>
                  <a:gd name="connsiteX2" fmla="*/ 2223738 w 3929975"/>
                  <a:gd name="connsiteY2" fmla="*/ 7940 h 6079787"/>
                  <a:gd name="connsiteX3" fmla="*/ 3929975 w 3929975"/>
                  <a:gd name="connsiteY3" fmla="*/ 1754223 h 6079787"/>
                  <a:gd name="connsiteX4" fmla="*/ 3794731 w 3929975"/>
                  <a:gd name="connsiteY4" fmla="*/ 2850397 h 6079787"/>
                  <a:gd name="connsiteX5" fmla="*/ 3929975 w 3929975"/>
                  <a:gd name="connsiteY5" fmla="*/ 4325564 h 6079787"/>
                  <a:gd name="connsiteX6" fmla="*/ 2175752 w 3929975"/>
                  <a:gd name="connsiteY6" fmla="*/ 6079787 h 6079787"/>
                  <a:gd name="connsiteX7" fmla="*/ 1754223 w 3929975"/>
                  <a:gd name="connsiteY7" fmla="*/ 6079787 h 6079787"/>
                  <a:gd name="connsiteX8" fmla="*/ 0 w 3929975"/>
                  <a:gd name="connsiteY8" fmla="*/ 4325564 h 6079787"/>
                  <a:gd name="connsiteX9" fmla="*/ 42072 w 3929975"/>
                  <a:gd name="connsiteY9" fmla="*/ 3012604 h 6079787"/>
                  <a:gd name="connsiteX10" fmla="*/ 0 w 3929975"/>
                  <a:gd name="connsiteY10" fmla="*/ 1754223 h 6079787"/>
                  <a:gd name="connsiteX0" fmla="*/ 0 w 4076099"/>
                  <a:gd name="connsiteY0" fmla="*/ 1754223 h 6079787"/>
                  <a:gd name="connsiteX1" fmla="*/ 1754223 w 4076099"/>
                  <a:gd name="connsiteY1" fmla="*/ 0 h 6079787"/>
                  <a:gd name="connsiteX2" fmla="*/ 2223738 w 4076099"/>
                  <a:gd name="connsiteY2" fmla="*/ 7940 h 6079787"/>
                  <a:gd name="connsiteX3" fmla="*/ 3929975 w 4076099"/>
                  <a:gd name="connsiteY3" fmla="*/ 1754223 h 6079787"/>
                  <a:gd name="connsiteX4" fmla="*/ 3794731 w 4076099"/>
                  <a:gd name="connsiteY4" fmla="*/ 2850397 h 6079787"/>
                  <a:gd name="connsiteX5" fmla="*/ 4076099 w 4076099"/>
                  <a:gd name="connsiteY5" fmla="*/ 4425994 h 6079787"/>
                  <a:gd name="connsiteX6" fmla="*/ 2175752 w 4076099"/>
                  <a:gd name="connsiteY6" fmla="*/ 6079787 h 6079787"/>
                  <a:gd name="connsiteX7" fmla="*/ 1754223 w 4076099"/>
                  <a:gd name="connsiteY7" fmla="*/ 6079787 h 6079787"/>
                  <a:gd name="connsiteX8" fmla="*/ 0 w 4076099"/>
                  <a:gd name="connsiteY8" fmla="*/ 4325564 h 6079787"/>
                  <a:gd name="connsiteX9" fmla="*/ 42072 w 4076099"/>
                  <a:gd name="connsiteY9" fmla="*/ 3012604 h 6079787"/>
                  <a:gd name="connsiteX10" fmla="*/ 0 w 4076099"/>
                  <a:gd name="connsiteY10" fmla="*/ 1754223 h 6079787"/>
                  <a:gd name="connsiteX0" fmla="*/ 0 w 4076099"/>
                  <a:gd name="connsiteY0" fmla="*/ 1754223 h 6079787"/>
                  <a:gd name="connsiteX1" fmla="*/ 1754223 w 4076099"/>
                  <a:gd name="connsiteY1" fmla="*/ 0 h 6079787"/>
                  <a:gd name="connsiteX2" fmla="*/ 2223738 w 4076099"/>
                  <a:gd name="connsiteY2" fmla="*/ 7940 h 6079787"/>
                  <a:gd name="connsiteX3" fmla="*/ 3929975 w 4076099"/>
                  <a:gd name="connsiteY3" fmla="*/ 1754223 h 6079787"/>
                  <a:gd name="connsiteX4" fmla="*/ 3794731 w 4076099"/>
                  <a:gd name="connsiteY4" fmla="*/ 2850397 h 6079787"/>
                  <a:gd name="connsiteX5" fmla="*/ 4076099 w 4076099"/>
                  <a:gd name="connsiteY5" fmla="*/ 4425994 h 6079787"/>
                  <a:gd name="connsiteX6" fmla="*/ 2175752 w 4076099"/>
                  <a:gd name="connsiteY6" fmla="*/ 6079787 h 6079787"/>
                  <a:gd name="connsiteX7" fmla="*/ 1754223 w 4076099"/>
                  <a:gd name="connsiteY7" fmla="*/ 6079787 h 6079787"/>
                  <a:gd name="connsiteX8" fmla="*/ 0 w 4076099"/>
                  <a:gd name="connsiteY8" fmla="*/ 4325564 h 6079787"/>
                  <a:gd name="connsiteX9" fmla="*/ 42072 w 4076099"/>
                  <a:gd name="connsiteY9" fmla="*/ 3012604 h 6079787"/>
                  <a:gd name="connsiteX10" fmla="*/ 0 w 4076099"/>
                  <a:gd name="connsiteY10" fmla="*/ 1754223 h 6079787"/>
                  <a:gd name="connsiteX0" fmla="*/ 0 w 4076519"/>
                  <a:gd name="connsiteY0" fmla="*/ 1754223 h 6079787"/>
                  <a:gd name="connsiteX1" fmla="*/ 1754223 w 4076519"/>
                  <a:gd name="connsiteY1" fmla="*/ 0 h 6079787"/>
                  <a:gd name="connsiteX2" fmla="*/ 2223738 w 4076519"/>
                  <a:gd name="connsiteY2" fmla="*/ 7940 h 6079787"/>
                  <a:gd name="connsiteX3" fmla="*/ 3929975 w 4076519"/>
                  <a:gd name="connsiteY3" fmla="*/ 1754223 h 6079787"/>
                  <a:gd name="connsiteX4" fmla="*/ 3794731 w 4076519"/>
                  <a:gd name="connsiteY4" fmla="*/ 2850397 h 6079787"/>
                  <a:gd name="connsiteX5" fmla="*/ 4076099 w 4076519"/>
                  <a:gd name="connsiteY5" fmla="*/ 4425994 h 6079787"/>
                  <a:gd name="connsiteX6" fmla="*/ 2175752 w 4076519"/>
                  <a:gd name="connsiteY6" fmla="*/ 6079787 h 6079787"/>
                  <a:gd name="connsiteX7" fmla="*/ 1754223 w 4076519"/>
                  <a:gd name="connsiteY7" fmla="*/ 6079787 h 6079787"/>
                  <a:gd name="connsiteX8" fmla="*/ 0 w 4076519"/>
                  <a:gd name="connsiteY8" fmla="*/ 4325564 h 6079787"/>
                  <a:gd name="connsiteX9" fmla="*/ 42072 w 4076519"/>
                  <a:gd name="connsiteY9" fmla="*/ 3012604 h 6079787"/>
                  <a:gd name="connsiteX10" fmla="*/ 0 w 4076519"/>
                  <a:gd name="connsiteY10" fmla="*/ 1754223 h 6079787"/>
                  <a:gd name="connsiteX0" fmla="*/ 0 w 4152914"/>
                  <a:gd name="connsiteY0" fmla="*/ 1754223 h 6079787"/>
                  <a:gd name="connsiteX1" fmla="*/ 1754223 w 4152914"/>
                  <a:gd name="connsiteY1" fmla="*/ 0 h 6079787"/>
                  <a:gd name="connsiteX2" fmla="*/ 2223738 w 4152914"/>
                  <a:gd name="connsiteY2" fmla="*/ 7940 h 6079787"/>
                  <a:gd name="connsiteX3" fmla="*/ 3929975 w 4152914"/>
                  <a:gd name="connsiteY3" fmla="*/ 1754223 h 6079787"/>
                  <a:gd name="connsiteX4" fmla="*/ 3794731 w 4152914"/>
                  <a:gd name="connsiteY4" fmla="*/ 2850397 h 6079787"/>
                  <a:gd name="connsiteX5" fmla="*/ 4152568 w 4152914"/>
                  <a:gd name="connsiteY5" fmla="*/ 4613832 h 6079787"/>
                  <a:gd name="connsiteX6" fmla="*/ 2175752 w 4152914"/>
                  <a:gd name="connsiteY6" fmla="*/ 6079787 h 6079787"/>
                  <a:gd name="connsiteX7" fmla="*/ 1754223 w 4152914"/>
                  <a:gd name="connsiteY7" fmla="*/ 6079787 h 6079787"/>
                  <a:gd name="connsiteX8" fmla="*/ 0 w 4152914"/>
                  <a:gd name="connsiteY8" fmla="*/ 4325564 h 6079787"/>
                  <a:gd name="connsiteX9" fmla="*/ 42072 w 4152914"/>
                  <a:gd name="connsiteY9" fmla="*/ 3012604 h 6079787"/>
                  <a:gd name="connsiteX10" fmla="*/ 0 w 4152914"/>
                  <a:gd name="connsiteY10" fmla="*/ 1754223 h 6079787"/>
                  <a:gd name="connsiteX0" fmla="*/ 0 w 4152914"/>
                  <a:gd name="connsiteY0" fmla="*/ 1754223 h 6079787"/>
                  <a:gd name="connsiteX1" fmla="*/ 1754223 w 4152914"/>
                  <a:gd name="connsiteY1" fmla="*/ 0 h 6079787"/>
                  <a:gd name="connsiteX2" fmla="*/ 2223738 w 4152914"/>
                  <a:gd name="connsiteY2" fmla="*/ 7940 h 6079787"/>
                  <a:gd name="connsiteX3" fmla="*/ 3898087 w 4152914"/>
                  <a:gd name="connsiteY3" fmla="*/ 1637928 h 6079787"/>
                  <a:gd name="connsiteX4" fmla="*/ 3794731 w 4152914"/>
                  <a:gd name="connsiteY4" fmla="*/ 2850397 h 6079787"/>
                  <a:gd name="connsiteX5" fmla="*/ 4152568 w 4152914"/>
                  <a:gd name="connsiteY5" fmla="*/ 4613832 h 6079787"/>
                  <a:gd name="connsiteX6" fmla="*/ 2175752 w 4152914"/>
                  <a:gd name="connsiteY6" fmla="*/ 6079787 h 6079787"/>
                  <a:gd name="connsiteX7" fmla="*/ 1754223 w 4152914"/>
                  <a:gd name="connsiteY7" fmla="*/ 6079787 h 6079787"/>
                  <a:gd name="connsiteX8" fmla="*/ 0 w 4152914"/>
                  <a:gd name="connsiteY8" fmla="*/ 4325564 h 6079787"/>
                  <a:gd name="connsiteX9" fmla="*/ 42072 w 4152914"/>
                  <a:gd name="connsiteY9" fmla="*/ 3012604 h 6079787"/>
                  <a:gd name="connsiteX10" fmla="*/ 0 w 4152914"/>
                  <a:gd name="connsiteY10" fmla="*/ 1754223 h 6079787"/>
                  <a:gd name="connsiteX0" fmla="*/ 0 w 4152914"/>
                  <a:gd name="connsiteY0" fmla="*/ 1754223 h 6079787"/>
                  <a:gd name="connsiteX1" fmla="*/ 1754223 w 4152914"/>
                  <a:gd name="connsiteY1" fmla="*/ 0 h 6079787"/>
                  <a:gd name="connsiteX2" fmla="*/ 2223738 w 4152914"/>
                  <a:gd name="connsiteY2" fmla="*/ 7940 h 6079787"/>
                  <a:gd name="connsiteX3" fmla="*/ 3898087 w 4152914"/>
                  <a:gd name="connsiteY3" fmla="*/ 1637928 h 6079787"/>
                  <a:gd name="connsiteX4" fmla="*/ 3794731 w 4152914"/>
                  <a:gd name="connsiteY4" fmla="*/ 2850397 h 6079787"/>
                  <a:gd name="connsiteX5" fmla="*/ 4152568 w 4152914"/>
                  <a:gd name="connsiteY5" fmla="*/ 4613832 h 6079787"/>
                  <a:gd name="connsiteX6" fmla="*/ 2175752 w 4152914"/>
                  <a:gd name="connsiteY6" fmla="*/ 6079787 h 6079787"/>
                  <a:gd name="connsiteX7" fmla="*/ 1754223 w 4152914"/>
                  <a:gd name="connsiteY7" fmla="*/ 6079787 h 6079787"/>
                  <a:gd name="connsiteX8" fmla="*/ 0 w 4152914"/>
                  <a:gd name="connsiteY8" fmla="*/ 4325564 h 6079787"/>
                  <a:gd name="connsiteX9" fmla="*/ 42072 w 4152914"/>
                  <a:gd name="connsiteY9" fmla="*/ 3012604 h 6079787"/>
                  <a:gd name="connsiteX10" fmla="*/ 0 w 4152914"/>
                  <a:gd name="connsiteY10" fmla="*/ 1754223 h 6079787"/>
                  <a:gd name="connsiteX0" fmla="*/ 0 w 4152914"/>
                  <a:gd name="connsiteY0" fmla="*/ 1754223 h 6079787"/>
                  <a:gd name="connsiteX1" fmla="*/ 1754223 w 4152914"/>
                  <a:gd name="connsiteY1" fmla="*/ 0 h 6079787"/>
                  <a:gd name="connsiteX2" fmla="*/ 2223738 w 4152914"/>
                  <a:gd name="connsiteY2" fmla="*/ 7940 h 6079787"/>
                  <a:gd name="connsiteX3" fmla="*/ 3898087 w 4152914"/>
                  <a:gd name="connsiteY3" fmla="*/ 1637928 h 6079787"/>
                  <a:gd name="connsiteX4" fmla="*/ 3794731 w 4152914"/>
                  <a:gd name="connsiteY4" fmla="*/ 2850397 h 6079787"/>
                  <a:gd name="connsiteX5" fmla="*/ 4152568 w 4152914"/>
                  <a:gd name="connsiteY5" fmla="*/ 4613832 h 6079787"/>
                  <a:gd name="connsiteX6" fmla="*/ 2175752 w 4152914"/>
                  <a:gd name="connsiteY6" fmla="*/ 6079787 h 6079787"/>
                  <a:gd name="connsiteX7" fmla="*/ 1754223 w 4152914"/>
                  <a:gd name="connsiteY7" fmla="*/ 6079787 h 6079787"/>
                  <a:gd name="connsiteX8" fmla="*/ 0 w 4152914"/>
                  <a:gd name="connsiteY8" fmla="*/ 4325564 h 6079787"/>
                  <a:gd name="connsiteX9" fmla="*/ 125688 w 4152914"/>
                  <a:gd name="connsiteY9" fmla="*/ 2801675 h 6079787"/>
                  <a:gd name="connsiteX10" fmla="*/ 0 w 4152914"/>
                  <a:gd name="connsiteY10" fmla="*/ 1754223 h 6079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52914" h="6079787">
                    <a:moveTo>
                      <a:pt x="0" y="1754223"/>
                    </a:moveTo>
                    <a:cubicBezTo>
                      <a:pt x="0" y="785392"/>
                      <a:pt x="785392" y="0"/>
                      <a:pt x="1754223" y="0"/>
                    </a:cubicBezTo>
                    <a:lnTo>
                      <a:pt x="2223738" y="7940"/>
                    </a:lnTo>
                    <a:cubicBezTo>
                      <a:pt x="3152508" y="142507"/>
                      <a:pt x="3898087" y="669097"/>
                      <a:pt x="3898087" y="1637928"/>
                    </a:cubicBezTo>
                    <a:cubicBezTo>
                      <a:pt x="3873972" y="2204176"/>
                      <a:pt x="3829183" y="2446241"/>
                      <a:pt x="3794731" y="2850397"/>
                    </a:cubicBezTo>
                    <a:cubicBezTo>
                      <a:pt x="3744287" y="3641737"/>
                      <a:pt x="4166667" y="4095142"/>
                      <a:pt x="4152568" y="4613832"/>
                    </a:cubicBezTo>
                    <a:cubicBezTo>
                      <a:pt x="4152568" y="5582663"/>
                      <a:pt x="3144583" y="6079787"/>
                      <a:pt x="2175752" y="6079787"/>
                    </a:cubicBezTo>
                    <a:lnTo>
                      <a:pt x="1754223" y="6079787"/>
                    </a:lnTo>
                    <a:cubicBezTo>
                      <a:pt x="785392" y="6079787"/>
                      <a:pt x="0" y="5294395"/>
                      <a:pt x="0" y="4325564"/>
                    </a:cubicBezTo>
                    <a:lnTo>
                      <a:pt x="125688" y="2801675"/>
                    </a:lnTo>
                    <a:cubicBezTo>
                      <a:pt x="111664" y="2382215"/>
                      <a:pt x="14024" y="2173683"/>
                      <a:pt x="0" y="1754223"/>
                    </a:cubicBezTo>
                    <a:close/>
                  </a:path>
                </a:pathLst>
              </a:custGeom>
              <a:solidFill>
                <a:srgbClr val="5B9BD5"/>
              </a:solidFill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>
                <a:innerShdw dist="101600" dir="2580000">
                  <a:prstClr val="black">
                    <a:alpha val="16000"/>
                  </a:prstClr>
                </a:inn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Arc 18"/>
              <p:cNvSpPr/>
              <p:nvPr/>
            </p:nvSpPr>
            <p:spPr>
              <a:xfrm rot="10800000" flipH="1">
                <a:off x="5490119" y="3624210"/>
                <a:ext cx="694513" cy="437641"/>
              </a:xfrm>
              <a:prstGeom prst="arc">
                <a:avLst>
                  <a:gd name="adj1" fmla="val 13030883"/>
                  <a:gd name="adj2" fmla="val 19424908"/>
                </a:avLst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" name="Moon 19"/>
              <p:cNvSpPr/>
              <p:nvPr/>
            </p:nvSpPr>
            <p:spPr>
              <a:xfrm>
                <a:off x="5874191" y="4271860"/>
                <a:ext cx="207973" cy="409409"/>
              </a:xfrm>
              <a:prstGeom prst="moon">
                <a:avLst>
                  <a:gd name="adj" fmla="val 35344"/>
                </a:avLst>
              </a:prstGeom>
              <a:solidFill>
                <a:srgbClr val="5B9BD5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" name="Moon 20"/>
              <p:cNvSpPr/>
              <p:nvPr/>
            </p:nvSpPr>
            <p:spPr>
              <a:xfrm rot="10800000">
                <a:off x="5641653" y="4303769"/>
                <a:ext cx="207973" cy="401529"/>
              </a:xfrm>
              <a:prstGeom prst="moon">
                <a:avLst>
                  <a:gd name="adj" fmla="val 33513"/>
                </a:avLst>
              </a:prstGeom>
              <a:solidFill>
                <a:srgbClr val="5B9BD5">
                  <a:lumMod val="75000"/>
                </a:srgb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Arc 21"/>
              <p:cNvSpPr/>
              <p:nvPr/>
            </p:nvSpPr>
            <p:spPr>
              <a:xfrm rot="4815555">
                <a:off x="5425002" y="4286186"/>
                <a:ext cx="417521" cy="437641"/>
              </a:xfrm>
              <a:prstGeom prst="arc">
                <a:avLst>
                  <a:gd name="adj1" fmla="val 12088426"/>
                  <a:gd name="adj2" fmla="val 20389589"/>
                </a:avLst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Arc 22"/>
              <p:cNvSpPr/>
              <p:nvPr/>
            </p:nvSpPr>
            <p:spPr>
              <a:xfrm rot="15863994" flipH="1">
                <a:off x="5882082" y="4255455"/>
                <a:ext cx="417521" cy="437641"/>
              </a:xfrm>
              <a:prstGeom prst="arc">
                <a:avLst>
                  <a:gd name="adj1" fmla="val 12088426"/>
                  <a:gd name="adj2" fmla="val 20389589"/>
                </a:avLst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sv-SE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76860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38200" y="2966923"/>
            <a:ext cx="105156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”An </a:t>
            </a:r>
            <a:r>
              <a:rPr lang="sv-SE" sz="2400" b="1" i="1" dirty="0" err="1">
                <a:solidFill>
                  <a:srgbClr val="FFE699"/>
                </a:solidFill>
              </a:rPr>
              <a:t>island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of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consistency</a:t>
            </a:r>
            <a:r>
              <a:rPr lang="sv-SE" sz="2400" b="1" i="1" dirty="0">
                <a:solidFill>
                  <a:srgbClr val="FFE699"/>
                </a:solidFill>
              </a:rPr>
              <a:t> in a </a:t>
            </a:r>
            <a:r>
              <a:rPr lang="sv-SE" sz="2400" b="1" i="1" dirty="0" err="1">
                <a:solidFill>
                  <a:srgbClr val="FFE699"/>
                </a:solidFill>
              </a:rPr>
              <a:t>sea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of</a:t>
            </a:r>
            <a:r>
              <a:rPr lang="sv-SE" sz="2400" b="1" i="1" dirty="0">
                <a:solidFill>
                  <a:srgbClr val="FFE699"/>
                </a:solidFill>
              </a:rPr>
              <a:t> </a:t>
            </a:r>
            <a:r>
              <a:rPr lang="sv-SE" sz="2400" b="1" i="1" dirty="0" err="1">
                <a:solidFill>
                  <a:srgbClr val="FFE699"/>
                </a:solidFill>
              </a:rPr>
              <a:t>concurrency</a:t>
            </a:r>
            <a:r>
              <a:rPr lang="sv-SE" sz="2400" b="1" i="1" dirty="0">
                <a:solidFill>
                  <a:srgbClr val="FFE699"/>
                </a:solidFill>
              </a:rPr>
              <a:t>”</a:t>
            </a:r>
            <a:br>
              <a:rPr lang="sv-SE" sz="2400" b="1" i="1" dirty="0">
                <a:solidFill>
                  <a:srgbClr val="FFE699"/>
                </a:solidFill>
              </a:rPr>
            </a:br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</a:t>
            </a:r>
            <a:r>
              <a:rPr lang="sv-SE" sz="2400" b="1" i="1" dirty="0" err="1">
                <a:solidFill>
                  <a:srgbClr val="FFE699"/>
                </a:solidFill>
              </a:rPr>
              <a:t>Shared</a:t>
            </a:r>
            <a:r>
              <a:rPr lang="sv-SE" sz="2400" b="1" i="1" dirty="0">
                <a:solidFill>
                  <a:srgbClr val="FFE699"/>
                </a:solidFill>
              </a:rPr>
              <a:t>  </a:t>
            </a:r>
            <a:r>
              <a:rPr lang="sv-SE" sz="2400" b="1" i="1" dirty="0" err="1">
                <a:solidFill>
                  <a:srgbClr val="FFE699"/>
                </a:solidFill>
              </a:rPr>
              <a:t>nothing</a:t>
            </a:r>
            <a:r>
              <a:rPr lang="sv-SE" sz="2400" b="1" i="1" dirty="0">
                <a:solidFill>
                  <a:srgbClr val="FFE699"/>
                </a:solidFill>
              </a:rPr>
              <a:t>”, ”Black box”</a:t>
            </a:r>
            <a:br>
              <a:rPr lang="sv-SE" sz="2400" b="1" i="1" dirty="0">
                <a:solidFill>
                  <a:srgbClr val="FFE699"/>
                </a:solidFill>
              </a:rPr>
            </a:br>
            <a:endParaRPr lang="sv-SE" sz="2400" b="1" i="1" dirty="0">
              <a:solidFill>
                <a:srgbClr val="FFE699"/>
              </a:solidFill>
            </a:endParaRPr>
          </a:p>
          <a:p>
            <a:pPr algn="ctr"/>
            <a:r>
              <a:rPr lang="sv-SE" sz="2400" b="1" i="1" dirty="0">
                <a:solidFill>
                  <a:srgbClr val="FFE699"/>
                </a:solidFill>
              </a:rPr>
              <a:t>”</a:t>
            </a:r>
            <a:r>
              <a:rPr lang="sv-SE" sz="2400" b="1" i="1" dirty="0" err="1">
                <a:solidFill>
                  <a:srgbClr val="FFE699"/>
                </a:solidFill>
              </a:rPr>
              <a:t>Location</a:t>
            </a:r>
            <a:r>
              <a:rPr lang="sv-SE" sz="2400" b="1" i="1" dirty="0">
                <a:solidFill>
                  <a:srgbClr val="FFE699"/>
                </a:solidFill>
              </a:rPr>
              <a:t> transparent”, ”</a:t>
            </a:r>
            <a:r>
              <a:rPr lang="sv-SE" sz="2400" b="1" i="1" dirty="0" err="1">
                <a:solidFill>
                  <a:srgbClr val="FFE699"/>
                </a:solidFill>
              </a:rPr>
              <a:t>Distributable</a:t>
            </a:r>
            <a:r>
              <a:rPr lang="sv-SE" sz="2400" b="1" i="1" dirty="0">
                <a:solidFill>
                  <a:srgbClr val="FFE699"/>
                </a:solidFill>
              </a:rPr>
              <a:t> by design”</a:t>
            </a:r>
          </a:p>
          <a:p>
            <a:pPr algn="ctr"/>
            <a:endParaRPr lang="sv-SE" b="1" dirty="0">
              <a:solidFill>
                <a:srgbClr val="FFE699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1825591"/>
            <a:ext cx="10515600" cy="1006429"/>
          </a:xfrm>
          <a:prstGeom prst="rect">
            <a:avLst/>
          </a:prstGeom>
          <a:noFill/>
          <a:effectLst>
            <a:outerShdw dist="88900" dir="2700000" algn="tl" rotWithShape="0">
              <a:prstClr val="black"/>
            </a:outerShdw>
          </a:effectLst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6600" b="1">
                <a:latin typeface="Lobster Two" panose="02000506000000020003" pitchFamily="50" charset="0"/>
                <a:ea typeface="+mn-ea"/>
                <a:cs typeface="+mn-cs"/>
              </a:rPr>
              <a:t>Actor 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244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>
            <a:spLocks noGrp="1"/>
          </p:cNvSpPr>
          <p:nvPr>
            <p:ph type="title"/>
          </p:nvPr>
        </p:nvSpPr>
        <p:spPr>
          <a:xfrm>
            <a:off x="838200" y="1825591"/>
            <a:ext cx="10515600" cy="1006429"/>
          </a:xfrm>
          <a:noFill/>
          <a:effectLst>
            <a:outerShdw dist="889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Actor</a:t>
            </a:r>
            <a:r>
              <a:rPr lang="sv-SE" sz="6600" b="1" dirty="0">
                <a:latin typeface="Lobster Two" panose="02000506000000020003" pitchFamily="50" charset="0"/>
                <a:ea typeface="+mn-ea"/>
                <a:cs typeface="+mn-cs"/>
              </a:rPr>
              <a:t> </a:t>
            </a:r>
            <a:r>
              <a:rPr lang="sv-SE" sz="6600" b="1" dirty="0" err="1">
                <a:latin typeface="Lobster Two" panose="02000506000000020003" pitchFamily="50" charset="0"/>
                <a:ea typeface="+mn-ea"/>
                <a:cs typeface="+mn-cs"/>
              </a:rPr>
              <a:t>Model</a:t>
            </a:r>
            <a:endParaRPr lang="sv-SE" sz="6600" b="1" dirty="0">
              <a:latin typeface="Lobster Two" panose="02000506000000020003" pitchFamily="50" charset="0"/>
              <a:ea typeface="+mn-ea"/>
              <a:cs typeface="+mn-cs"/>
            </a:endParaRPr>
          </a:p>
        </p:txBody>
      </p:sp>
      <p:sp>
        <p:nvSpPr>
          <p:cNvPr id="124" name="Content Placeholder 2"/>
          <p:cNvSpPr>
            <a:spLocks noGrp="1"/>
          </p:cNvSpPr>
          <p:nvPr>
            <p:ph idx="1"/>
          </p:nvPr>
        </p:nvSpPr>
        <p:spPr>
          <a:xfrm>
            <a:off x="3697463" y="2991587"/>
            <a:ext cx="6126762" cy="2224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2400" b="1" dirty="0"/>
              <a:t>BEAM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Erlang</a:t>
            </a:r>
            <a:r>
              <a:rPr lang="sv-SE" sz="2400" dirty="0">
                <a:solidFill>
                  <a:srgbClr val="FFE699"/>
                </a:solidFill>
              </a:rPr>
              <a:t>, Elixir, LFE</a:t>
            </a:r>
          </a:p>
          <a:p>
            <a:pPr marL="0" indent="0">
              <a:buNone/>
            </a:pPr>
            <a:r>
              <a:rPr lang="sv-SE" sz="2400" b="1" dirty="0"/>
              <a:t>JVM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Akka, </a:t>
            </a:r>
            <a:r>
              <a:rPr lang="sv-SE" sz="2400" dirty="0" err="1">
                <a:solidFill>
                  <a:srgbClr val="FFE699"/>
                </a:solidFill>
              </a:rPr>
              <a:t>Orbit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r>
              <a:rPr lang="sv-SE" sz="2400" b="1" dirty="0"/>
              <a:t>.NET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Akka.NET</a:t>
            </a:r>
            <a:r>
              <a:rPr lang="sv-SE" sz="2400" dirty="0">
                <a:solidFill>
                  <a:srgbClr val="FFE699"/>
                </a:solidFill>
              </a:rPr>
              <a:t>, </a:t>
            </a:r>
            <a:r>
              <a:rPr lang="sv-SE" sz="2400" dirty="0" err="1">
                <a:solidFill>
                  <a:srgbClr val="FFE699"/>
                </a:solidFill>
              </a:rPr>
              <a:t>Proto.Actor</a:t>
            </a:r>
            <a:r>
              <a:rPr lang="sv-SE" sz="2400" dirty="0">
                <a:solidFill>
                  <a:srgbClr val="FFE699"/>
                </a:solidFill>
              </a:rPr>
              <a:t>, Project Orleans</a:t>
            </a:r>
          </a:p>
          <a:p>
            <a:pPr marL="0" indent="0">
              <a:buNone/>
            </a:pPr>
            <a:r>
              <a:rPr lang="sv-SE" sz="2400" b="1" dirty="0"/>
              <a:t>Go</a:t>
            </a:r>
            <a:r>
              <a:rPr lang="sv-SE" sz="2400" dirty="0"/>
              <a:t>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Proto.Actor</a:t>
            </a:r>
            <a:endParaRPr lang="sv-SE" sz="2400" dirty="0">
              <a:solidFill>
                <a:srgbClr val="FFE699"/>
              </a:solidFill>
            </a:endParaRPr>
          </a:p>
          <a:p>
            <a:pPr marL="0" indent="0">
              <a:buNone/>
            </a:pPr>
            <a:endParaRPr lang="sv-SE" sz="2400" dirty="0">
              <a:solidFill>
                <a:srgbClr val="FFE6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410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4E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0" y="3831704"/>
            <a:ext cx="12192000" cy="302629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4800" b="1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009439"/>
            <a:ext cx="10515600" cy="25973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b="1" dirty="0"/>
              <a:t>Next Generation Actor Model:</a:t>
            </a:r>
          </a:p>
          <a:p>
            <a:r>
              <a:rPr lang="sv-SE" sz="2400" b="1" dirty="0"/>
              <a:t>Built on standards 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– Protobuf, 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gRPC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Streams, 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Consul</a:t>
            </a:r>
            <a:r>
              <a:rPr lang="sv-SE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/</a:t>
            </a:r>
            <a:r>
              <a:rPr lang="sv-SE" sz="24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Kubernetes</a:t>
            </a:r>
            <a:endParaRPr lang="sv-SE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sv-SE" sz="2400" b="1" dirty="0"/>
              <a:t>Platform independent </a:t>
            </a:r>
            <a:r>
              <a:rPr lang="sv-SE" sz="2400" dirty="0">
                <a:solidFill>
                  <a:srgbClr val="FFE699"/>
                </a:solidFill>
              </a:rPr>
              <a:t>– C#, Go, </a:t>
            </a:r>
            <a:r>
              <a:rPr lang="sv-SE" sz="2400" dirty="0" err="1">
                <a:solidFill>
                  <a:srgbClr val="FFE699"/>
                </a:solidFill>
              </a:rPr>
              <a:t>Kotlin</a:t>
            </a:r>
            <a:endParaRPr lang="sv-SE" sz="2400" dirty="0">
              <a:solidFill>
                <a:srgbClr val="FFE699"/>
              </a:solidFill>
            </a:endParaRPr>
          </a:p>
          <a:p>
            <a:r>
              <a:rPr lang="sv-SE" sz="2400" b="1" dirty="0"/>
              <a:t>Actors and Virtual Actors </a:t>
            </a:r>
            <a:r>
              <a:rPr lang="sv-SE" sz="2400" dirty="0">
                <a:solidFill>
                  <a:srgbClr val="FFE699"/>
                </a:solidFill>
              </a:rPr>
              <a:t>– </a:t>
            </a:r>
            <a:r>
              <a:rPr lang="sv-SE" sz="2400" dirty="0" err="1">
                <a:solidFill>
                  <a:srgbClr val="FFE699"/>
                </a:solidFill>
              </a:rPr>
              <a:t>Unified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model</a:t>
            </a:r>
            <a:r>
              <a:rPr lang="sv-SE" sz="2400" dirty="0">
                <a:solidFill>
                  <a:srgbClr val="FFE699"/>
                </a:solidFill>
              </a:rPr>
              <a:t> </a:t>
            </a:r>
            <a:r>
              <a:rPr lang="sv-SE" sz="2400" dirty="0" err="1">
                <a:solidFill>
                  <a:srgbClr val="FFE699"/>
                </a:solidFill>
              </a:rPr>
              <a:t>of</a:t>
            </a:r>
            <a:r>
              <a:rPr lang="sv-SE" sz="2400" dirty="0">
                <a:solidFill>
                  <a:srgbClr val="FFE699"/>
                </a:solidFill>
              </a:rPr>
              <a:t> Akka and Project Orleans</a:t>
            </a:r>
          </a:p>
          <a:p>
            <a:r>
              <a:rPr lang="sv-SE" sz="2400" b="1" dirty="0"/>
              <a:t>Ultra fast </a:t>
            </a:r>
            <a:r>
              <a:rPr lang="sv-SE" sz="2400" dirty="0">
                <a:solidFill>
                  <a:srgbClr val="FFE699"/>
                </a:solidFill>
              </a:rPr>
              <a:t>– 65 times faster than Akka.NET over network</a:t>
            </a:r>
            <a:r>
              <a:rPr lang="sv-SE" sz="2400" b="1" dirty="0">
                <a:solidFill>
                  <a:srgbClr val="FFE699"/>
                </a:solidFill>
              </a:rPr>
              <a:t> </a:t>
            </a:r>
            <a:endParaRPr lang="sv-SE" sz="2400" dirty="0">
              <a:solidFill>
                <a:srgbClr val="FFE699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277183"/>
            <a:ext cx="12192000" cy="7322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216000" rtlCol="0" anchor="ctr"/>
          <a:lstStyle/>
          <a:p>
            <a:pPr algn="ctr">
              <a:defRPr/>
            </a:pPr>
            <a:r>
              <a:rPr lang="en-US" sz="3200" b="1" dirty="0" err="1">
                <a:solidFill>
                  <a:schemeClr val="tx1"/>
                </a:solidFill>
                <a:latin typeface="Calibri" panose="020F0502020204030204"/>
              </a:rPr>
              <a:t>Proto.Actor</a:t>
            </a:r>
            <a:endParaRPr lang="en-US" sz="3200" b="1" dirty="0">
              <a:solidFill>
                <a:schemeClr val="tx1"/>
              </a:solidFill>
              <a:latin typeface="Calibri" panose="020F0502020204030204"/>
            </a:endParaRPr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D3F7B49A-8134-AA44-BA7F-F5C2894BF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102" y="4422439"/>
            <a:ext cx="6681755" cy="184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119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0" y="5370845"/>
            <a:ext cx="12192000" cy="1496882"/>
          </a:xfrm>
          <a:prstGeom prst="rect">
            <a:avLst/>
          </a:prstGeom>
          <a:solidFill>
            <a:srgbClr val="FF4137"/>
          </a:solidFill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1487155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OOP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224116" y="148715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Actor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endParaRPr lang="sv-SE" sz="2800" b="1" dirty="0"/>
          </a:p>
        </p:txBody>
      </p:sp>
      <p:sp>
        <p:nvSpPr>
          <p:cNvPr id="12" name="Rectangle 11"/>
          <p:cNvSpPr/>
          <p:nvPr/>
        </p:nvSpPr>
        <p:spPr>
          <a:xfrm>
            <a:off x="838200" y="241245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3" name="Rectangle 12"/>
          <p:cNvSpPr/>
          <p:nvPr/>
        </p:nvSpPr>
        <p:spPr>
          <a:xfrm>
            <a:off x="838200" y="333776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Stateful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38200" y="425512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Synchronous</a:t>
            </a:r>
            <a:r>
              <a:rPr lang="sv-SE" sz="2800" b="1" dirty="0"/>
              <a:t> </a:t>
            </a:r>
            <a:r>
              <a:rPr lang="sv-SE" sz="2800" b="1" dirty="0" err="1"/>
              <a:t>method</a:t>
            </a:r>
            <a:r>
              <a:rPr lang="sv-SE" sz="2800" b="1" dirty="0"/>
              <a:t> calls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224116" y="241245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Behavior</a:t>
            </a:r>
            <a:endParaRPr lang="sv-SE" sz="2800" b="1" dirty="0"/>
          </a:p>
        </p:txBody>
      </p:sp>
      <p:sp>
        <p:nvSpPr>
          <p:cNvPr id="16" name="Rectangle 15"/>
          <p:cNvSpPr/>
          <p:nvPr/>
        </p:nvSpPr>
        <p:spPr>
          <a:xfrm>
            <a:off x="6224116" y="3337764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/>
              <a:t>Stateful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224116" y="4255129"/>
            <a:ext cx="5385916" cy="925305"/>
          </a:xfrm>
          <a:prstGeom prst="rect">
            <a:avLst/>
          </a:prstGeom>
          <a:noFill/>
          <a:ln>
            <a:solidFill>
              <a:schemeClr val="bg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sv-SE" sz="2800" b="1" dirty="0" err="1"/>
              <a:t>Asynchronous</a:t>
            </a:r>
            <a:r>
              <a:rPr lang="sv-SE" sz="2800" b="1" dirty="0"/>
              <a:t> </a:t>
            </a:r>
            <a:r>
              <a:rPr lang="sv-SE" sz="2800" b="1" dirty="0" err="1"/>
              <a:t>message</a:t>
            </a:r>
            <a:r>
              <a:rPr lang="sv-SE" sz="2800" b="1" dirty="0"/>
              <a:t> </a:t>
            </a:r>
            <a:r>
              <a:rPr lang="sv-SE" sz="2800" b="1" dirty="0" err="1"/>
              <a:t>passing</a:t>
            </a:r>
            <a:endParaRPr lang="sv-SE" sz="2800" b="1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6000" b="1" dirty="0">
                <a:latin typeface="Lobster" pitchFamily="2" charset="77"/>
              </a:rPr>
              <a:t>OOP </a:t>
            </a:r>
            <a:r>
              <a:rPr lang="sv-SE" sz="6000" dirty="0">
                <a:latin typeface="Lobster" pitchFamily="2" charset="77"/>
              </a:rPr>
              <a:t>vs.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Actor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Model</a:t>
            </a:r>
            <a:endParaRPr lang="sv-SE" sz="6000" b="1" dirty="0">
              <a:latin typeface="Lobster" pitchFamily="2" charset="7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8116" y="5857676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b="1" dirty="0" err="1"/>
              <a:t>Why</a:t>
            </a:r>
            <a:r>
              <a:rPr lang="sv-SE" sz="2800" b="1" dirty="0"/>
              <a:t> </a:t>
            </a:r>
            <a:r>
              <a:rPr lang="sv-SE" sz="2800" b="1" dirty="0" err="1"/>
              <a:t>Actors</a:t>
            </a:r>
            <a:r>
              <a:rPr lang="sv-SE" sz="2800" b="1" dirty="0"/>
              <a:t>??  The </a:t>
            </a:r>
            <a:r>
              <a:rPr lang="sv-SE" sz="2800" b="1" dirty="0" err="1"/>
              <a:t>synchronous</a:t>
            </a:r>
            <a:r>
              <a:rPr lang="sv-SE" sz="2800" b="1" dirty="0"/>
              <a:t> </a:t>
            </a:r>
            <a:r>
              <a:rPr lang="sv-SE" sz="2800" b="1" dirty="0" err="1"/>
              <a:t>model</a:t>
            </a:r>
            <a:r>
              <a:rPr lang="sv-SE" sz="2800" b="1" dirty="0"/>
              <a:t> has </a:t>
            </a:r>
            <a:r>
              <a:rPr lang="sv-SE" sz="2800" b="1" dirty="0" err="1"/>
              <a:t>worked</a:t>
            </a:r>
            <a:r>
              <a:rPr lang="sv-SE" sz="2800" b="1" dirty="0"/>
              <a:t> </a:t>
            </a:r>
            <a:r>
              <a:rPr lang="sv-SE" sz="2800" b="1" dirty="0" err="1"/>
              <a:t>nicely</a:t>
            </a:r>
            <a:r>
              <a:rPr lang="sv-SE" sz="2800" b="1" dirty="0"/>
              <a:t> for 60 </a:t>
            </a:r>
            <a:r>
              <a:rPr lang="sv-SE" sz="2800" b="1" dirty="0" err="1"/>
              <a:t>years</a:t>
            </a:r>
            <a:r>
              <a:rPr lang="sv-SE" sz="2800" b="1" dirty="0"/>
              <a:t>!?</a:t>
            </a:r>
          </a:p>
        </p:txBody>
      </p:sp>
    </p:spTree>
    <p:extLst>
      <p:ext uri="{BB962C8B-B14F-4D97-AF65-F5344CB8AC3E}">
        <p14:creationId xmlns:p14="http://schemas.microsoft.com/office/powerpoint/2010/main" val="163811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497204"/>
          </a:xfrm>
          <a:prstGeom prst="rect">
            <a:avLst/>
          </a:prstGeom>
          <a:noFill/>
          <a:ln w="85725" cap="rnd">
            <a:noFill/>
          </a:ln>
          <a:effectLst/>
          <a:scene3d>
            <a:camera prst="orthographicFront"/>
            <a:lightRig rig="threePt" dir="t"/>
          </a:scene3d>
          <a:sp3d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 b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1497204"/>
            <a:ext cx="12192000" cy="53607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279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v-SE" sz="6000" b="1" dirty="0" err="1">
                <a:latin typeface="Lobster" pitchFamily="2" charset="77"/>
              </a:rPr>
              <a:t>Moore’s</a:t>
            </a:r>
            <a:r>
              <a:rPr lang="sv-SE" sz="6000" b="1" dirty="0">
                <a:latin typeface="Lobster" pitchFamily="2" charset="77"/>
              </a:rPr>
              <a:t> </a:t>
            </a:r>
            <a:r>
              <a:rPr lang="sv-SE" sz="6000" b="1" dirty="0" err="1">
                <a:latin typeface="Lobster" pitchFamily="2" charset="77"/>
              </a:rPr>
              <a:t>Law</a:t>
            </a:r>
            <a:endParaRPr lang="sv-SE" sz="6000" b="1" dirty="0">
              <a:latin typeface="Lobster" pitchFamily="2" charset="77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1" y="5289448"/>
            <a:ext cx="12192000" cy="124097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2800" b="1" dirty="0" err="1">
                <a:solidFill>
                  <a:schemeClr val="tx1"/>
                </a:solidFill>
              </a:rPr>
              <a:t>We</a:t>
            </a:r>
            <a:r>
              <a:rPr lang="sv-SE" sz="2800" b="1" dirty="0">
                <a:solidFill>
                  <a:schemeClr val="tx1"/>
                </a:solidFill>
              </a:rPr>
              <a:t> </a:t>
            </a:r>
            <a:r>
              <a:rPr lang="sv-SE" sz="2800" b="1" dirty="0" err="1">
                <a:solidFill>
                  <a:schemeClr val="tx1"/>
                </a:solidFill>
              </a:rPr>
              <a:t>can</a:t>
            </a:r>
            <a:r>
              <a:rPr lang="sv-SE" sz="2800" b="1" dirty="0">
                <a:solidFill>
                  <a:schemeClr val="tx1"/>
                </a:solidFill>
              </a:rPr>
              <a:t> no </a:t>
            </a:r>
            <a:r>
              <a:rPr lang="sv-SE" sz="2800" b="1" dirty="0" err="1">
                <a:solidFill>
                  <a:schemeClr val="tx1"/>
                </a:solidFill>
              </a:rPr>
              <a:t>longer</a:t>
            </a:r>
            <a:r>
              <a:rPr lang="sv-SE" sz="2800" b="1" dirty="0">
                <a:solidFill>
                  <a:schemeClr val="tx1"/>
                </a:solidFill>
              </a:rPr>
              <a:t> </a:t>
            </a:r>
            <a:r>
              <a:rPr lang="sv-SE" sz="2800" b="1" dirty="0" err="1">
                <a:solidFill>
                  <a:schemeClr val="tx1"/>
                </a:solidFill>
              </a:rPr>
              <a:t>build</a:t>
            </a:r>
            <a:r>
              <a:rPr lang="sv-SE" sz="2800" b="1" dirty="0">
                <a:solidFill>
                  <a:schemeClr val="tx1"/>
                </a:solidFill>
              </a:rPr>
              <a:t> faster processors</a:t>
            </a:r>
            <a:br>
              <a:rPr lang="sv-SE" sz="2800" b="1" dirty="0">
                <a:solidFill>
                  <a:schemeClr val="tx1"/>
                </a:solidFill>
              </a:rPr>
            </a:br>
            <a:r>
              <a:rPr lang="sv-SE" sz="1600" b="1" dirty="0" err="1">
                <a:solidFill>
                  <a:schemeClr val="tx1"/>
                </a:solidFill>
              </a:rPr>
              <a:t>Instead</a:t>
            </a:r>
            <a:r>
              <a:rPr lang="sv-SE" sz="1600" b="1" dirty="0">
                <a:solidFill>
                  <a:schemeClr val="tx1"/>
                </a:solidFill>
              </a:rPr>
              <a:t>, </a:t>
            </a:r>
            <a:r>
              <a:rPr lang="sv-SE" sz="1600" b="1" dirty="0" err="1">
                <a:solidFill>
                  <a:schemeClr val="tx1"/>
                </a:solidFill>
              </a:rPr>
              <a:t>we</a:t>
            </a:r>
            <a:r>
              <a:rPr lang="sv-SE" sz="1600" b="1" dirty="0">
                <a:solidFill>
                  <a:schemeClr val="tx1"/>
                </a:solidFill>
              </a:rPr>
              <a:t> stack </a:t>
            </a:r>
            <a:r>
              <a:rPr lang="sv-SE" sz="1600" b="1" dirty="0" err="1">
                <a:solidFill>
                  <a:schemeClr val="tx1"/>
                </a:solidFill>
              </a:rPr>
              <a:t>them</a:t>
            </a:r>
            <a:r>
              <a:rPr lang="sv-SE" sz="1600" b="1" dirty="0">
                <a:solidFill>
                  <a:schemeClr val="tx1"/>
                </a:solidFill>
              </a:rPr>
              <a:t> </a:t>
            </a:r>
            <a:r>
              <a:rPr lang="sv-SE" sz="1600" b="1" dirty="0" err="1">
                <a:solidFill>
                  <a:schemeClr val="tx1"/>
                </a:solidFill>
              </a:rPr>
              <a:t>next</a:t>
            </a:r>
            <a:r>
              <a:rPr lang="sv-SE" sz="1600" b="1" dirty="0">
                <a:solidFill>
                  <a:schemeClr val="tx1"/>
                </a:solidFill>
              </a:rPr>
              <a:t> to </a:t>
            </a:r>
            <a:r>
              <a:rPr lang="sv-SE" sz="1600" b="1" dirty="0" err="1">
                <a:solidFill>
                  <a:schemeClr val="tx1"/>
                </a:solidFill>
              </a:rPr>
              <a:t>eachother</a:t>
            </a:r>
            <a:r>
              <a:rPr lang="sv-SE" sz="1600" b="1" dirty="0">
                <a:solidFill>
                  <a:schemeClr val="tx1"/>
                </a:solidFill>
              </a:rPr>
              <a:t> and call </a:t>
            </a:r>
            <a:r>
              <a:rPr lang="sv-SE" sz="1600" b="1" dirty="0" err="1">
                <a:solidFill>
                  <a:schemeClr val="tx1"/>
                </a:solidFill>
              </a:rPr>
              <a:t>them</a:t>
            </a:r>
            <a:r>
              <a:rPr lang="sv-SE" sz="1600" b="1" dirty="0">
                <a:solidFill>
                  <a:schemeClr val="tx1"/>
                </a:solidFill>
              </a:rPr>
              <a:t> </a:t>
            </a:r>
            <a:r>
              <a:rPr lang="sv-SE" sz="1600" b="1" i="1" dirty="0">
                <a:solidFill>
                  <a:schemeClr val="tx1"/>
                </a:solidFill>
              </a:rPr>
              <a:t>”</a:t>
            </a:r>
            <a:r>
              <a:rPr lang="sv-SE" sz="1600" b="1" i="1" dirty="0" err="1">
                <a:solidFill>
                  <a:schemeClr val="tx1"/>
                </a:solidFill>
              </a:rPr>
              <a:t>cores</a:t>
            </a:r>
            <a:r>
              <a:rPr lang="sv-SE" sz="1600" b="1" i="1" dirty="0">
                <a:solidFill>
                  <a:schemeClr val="tx1"/>
                </a:solidFill>
              </a:rPr>
              <a:t>”</a:t>
            </a:r>
            <a:endParaRPr lang="sv-SE" sz="2800" b="1" i="1" dirty="0">
              <a:solidFill>
                <a:schemeClr val="tx1"/>
              </a:solidFill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2765860"/>
              </p:ext>
            </p:extLst>
          </p:nvPr>
        </p:nvGraphicFramePr>
        <p:xfrm>
          <a:off x="0" y="1497204"/>
          <a:ext cx="12191999" cy="3787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6162675" y="1994170"/>
            <a:ext cx="5714797" cy="2704290"/>
          </a:xfrm>
          <a:prstGeom prst="rect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8448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DCF7D5-BDFA-5B4E-8D65-471D8966E50B}"/>
              </a:ext>
            </a:extLst>
          </p:cNvPr>
          <p:cNvSpPr txBox="1"/>
          <p:nvPr/>
        </p:nvSpPr>
        <p:spPr>
          <a:xfrm>
            <a:off x="838200" y="2721114"/>
            <a:ext cx="10515600" cy="707886"/>
          </a:xfrm>
          <a:prstGeom prst="rect">
            <a:avLst/>
          </a:prstGeom>
          <a:noFill/>
          <a:effectLst>
            <a:outerShdw dist="50800" dir="2700000" algn="tl" rotWithShape="0">
              <a:prstClr val="black"/>
            </a:outerShdw>
          </a:effectLst>
        </p:spPr>
        <p:txBody>
          <a:bodyPr wrap="square" rtlCol="0">
            <a:spAutoFit/>
          </a:bodyPr>
          <a:lstStyle>
            <a:defPPr>
              <a:defRPr lang="sv-SE"/>
            </a:defPPr>
            <a:lvl1pPr algn="ctr">
              <a:defRPr sz="9600" b="1">
                <a:latin typeface="Lobster Two" panose="02000506000000020003" pitchFamily="50" charset="0"/>
              </a:defRPr>
            </a:lvl1pPr>
          </a:lstStyle>
          <a:p>
            <a:r>
              <a:rPr lang="sv-SE" sz="4000" i="1" dirty="0" err="1">
                <a:latin typeface="+mn-lt"/>
              </a:rPr>
              <a:t>Why</a:t>
            </a:r>
            <a:r>
              <a:rPr lang="sv-SE" sz="4000" i="1" dirty="0">
                <a:latin typeface="+mn-lt"/>
              </a:rPr>
              <a:t> do </a:t>
            </a:r>
            <a:r>
              <a:rPr lang="sv-SE" sz="4000" i="1" dirty="0" err="1">
                <a:latin typeface="+mn-lt"/>
              </a:rPr>
              <a:t>we</a:t>
            </a:r>
            <a:r>
              <a:rPr lang="sv-SE" sz="4000" i="1" dirty="0">
                <a:latin typeface="+mn-lt"/>
              </a:rPr>
              <a:t> as </a:t>
            </a:r>
            <a:r>
              <a:rPr lang="sv-SE" sz="4000" i="1" dirty="0" err="1">
                <a:latin typeface="+mn-lt"/>
              </a:rPr>
              <a:t>developers</a:t>
            </a:r>
            <a:r>
              <a:rPr lang="sv-SE" sz="4000" i="1" dirty="0">
                <a:latin typeface="+mn-lt"/>
              </a:rPr>
              <a:t> </a:t>
            </a:r>
            <a:r>
              <a:rPr lang="sv-SE" sz="4000" i="1" dirty="0" err="1">
                <a:latin typeface="+mn-lt"/>
              </a:rPr>
              <a:t>have</a:t>
            </a:r>
            <a:r>
              <a:rPr lang="sv-SE" sz="4000" i="1" dirty="0">
                <a:latin typeface="+mn-lt"/>
              </a:rPr>
              <a:t> to </a:t>
            </a:r>
            <a:r>
              <a:rPr lang="sv-SE" sz="4000" i="1" dirty="0" err="1">
                <a:latin typeface="+mn-lt"/>
              </a:rPr>
              <a:t>care</a:t>
            </a:r>
            <a:r>
              <a:rPr lang="sv-SE" sz="4000" i="1" dirty="0">
                <a:latin typeface="+mn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095931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non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63500" cap="rnd">
          <a:solidFill>
            <a:srgbClr val="50DE94"/>
          </a:solidFill>
          <a:round/>
          <a:headEnd w="sm" len="med"/>
          <a:tailEnd type="triangle" w="sm" len="sm"/>
        </a:ln>
        <a:effectLst/>
        <a:scene3d>
          <a:camera prst="orthographicFront"/>
          <a:lightRig rig="threePt" dir="t"/>
        </a:scene3d>
        <a:sp3d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44a0c100-6804-4ba7-b49b-e7ac250487c7" Revision="1" Stencil="System.MyShapes" StencilVersion="1.0"/>
</Control>
</file>

<file path=customXml/item2.xml><?xml version="1.0" encoding="utf-8"?>
<Control xmlns="http://schemas.microsoft.com/VisualStudio/2011/storyboarding/control">
  <Id Name="dc90df87-36f1-4586-bce0-8a0e230fa5e3" Revision="1" Stencil="System.MyShapes" StencilVersion="1.0"/>
</Control>
</file>

<file path=customXml/itemProps1.xml><?xml version="1.0" encoding="utf-8"?>
<ds:datastoreItem xmlns:ds="http://schemas.openxmlformats.org/officeDocument/2006/customXml" ds:itemID="{C628A903-7748-4EDB-A72A-3ECFEA25BB5E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CDA122B6-4EED-4C79-89A6-6B2CCEF25CD0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17601</TotalTime>
  <Words>659</Words>
  <Application>Microsoft Macintosh PowerPoint</Application>
  <PresentationFormat>Bredbild</PresentationFormat>
  <Paragraphs>166</Paragraphs>
  <Slides>34</Slides>
  <Notes>6</Notes>
  <HiddenSlides>0</HiddenSlides>
  <MMClips>0</MMClips>
  <ScaleCrop>false</ScaleCrop>
  <HeadingPairs>
    <vt:vector size="6" baseType="variant">
      <vt:variant>
        <vt:lpstr>Använt teckensnitt</vt:lpstr>
      </vt:variant>
      <vt:variant>
        <vt:i4>6</vt:i4>
      </vt:variant>
      <vt:variant>
        <vt:lpstr>Tema</vt:lpstr>
      </vt:variant>
      <vt:variant>
        <vt:i4>2</vt:i4>
      </vt:variant>
      <vt:variant>
        <vt:lpstr>Bildrubriker</vt:lpstr>
      </vt:variant>
      <vt:variant>
        <vt:i4>34</vt:i4>
      </vt:variant>
    </vt:vector>
  </HeadingPairs>
  <TitlesOfParts>
    <vt:vector size="42" baseType="lpstr">
      <vt:lpstr>Arial</vt:lpstr>
      <vt:lpstr>Calibri</vt:lpstr>
      <vt:lpstr>Calibri Light</vt:lpstr>
      <vt:lpstr>Lobster</vt:lpstr>
      <vt:lpstr>Lobster Two</vt:lpstr>
      <vt:lpstr>Ravie</vt:lpstr>
      <vt:lpstr>Office Theme</vt:lpstr>
      <vt:lpstr>2_Office Theme</vt:lpstr>
      <vt:lpstr>Actor Model</vt:lpstr>
      <vt:lpstr>PowerPoint-presentation</vt:lpstr>
      <vt:lpstr>Actor Model</vt:lpstr>
      <vt:lpstr>PowerPoint-presentation</vt:lpstr>
      <vt:lpstr>Actor Model</vt:lpstr>
      <vt:lpstr>PowerPoint-presentation</vt:lpstr>
      <vt:lpstr>OOP vs. Actor Model</vt:lpstr>
      <vt:lpstr>Moore’s Law</vt:lpstr>
      <vt:lpstr>PowerPoint-presentation</vt:lpstr>
      <vt:lpstr>Scaling Up</vt:lpstr>
      <vt:lpstr>PowerPoint-presentation</vt:lpstr>
      <vt:lpstr>PowerPoint-presentation</vt:lpstr>
      <vt:lpstr>Scaling Out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Skala upp och ut med Akka.NET</dc:title>
  <dc:creator>Microsoft account</dc:creator>
  <cp:lastModifiedBy>Roger Johansson</cp:lastModifiedBy>
  <cp:revision>2209</cp:revision>
  <dcterms:created xsi:type="dcterms:W3CDTF">2014-06-11T19:04:29Z</dcterms:created>
  <dcterms:modified xsi:type="dcterms:W3CDTF">2021-10-21T19:45:27Z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